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07.jpg" ContentType="image/png"/>
  <Override PartName="/ppt/theme/themeOverride1.xml" ContentType="application/vnd.openxmlformats-officedocument.themeOverride+xml"/>
  <Override PartName="/ppt/media/image108.jpg" ContentType="image/png"/>
  <Override PartName="/ppt/media/image110.jpg" ContentType="image/png"/>
  <Override PartName="/ppt/media/image111.jpg" ContentType="image/gif"/>
  <Override PartName="/ppt/media/image124.jpg" ContentType="image/gif"/>
  <Override PartName="/ppt/notesSlides/notesSlide2.xml" ContentType="application/vnd.openxmlformats-officedocument.presentationml.notesSlide+xml"/>
  <Override PartName="/ppt/media/image154.jpg" ContentType="image/gif"/>
  <Override PartName="/ppt/media/image155.jpg" ContentType="image/png"/>
  <Override PartName="/ppt/media/image157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159.jpg" ContentType="image/png"/>
  <Override PartName="/ppt/media/image162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6"/>
  </p:notesMasterIdLst>
  <p:handoutMasterIdLst>
    <p:handoutMasterId r:id="rId157"/>
  </p:handoutMasterIdLst>
  <p:sldIdLst>
    <p:sldId id="256" r:id="rId2"/>
    <p:sldId id="306" r:id="rId3"/>
    <p:sldId id="305" r:id="rId4"/>
    <p:sldId id="257" r:id="rId5"/>
    <p:sldId id="415" r:id="rId6"/>
    <p:sldId id="307" r:id="rId7"/>
    <p:sldId id="261" r:id="rId8"/>
    <p:sldId id="262" r:id="rId9"/>
    <p:sldId id="263" r:id="rId10"/>
    <p:sldId id="308" r:id="rId11"/>
    <p:sldId id="309" r:id="rId12"/>
    <p:sldId id="264" r:id="rId13"/>
    <p:sldId id="265" r:id="rId14"/>
    <p:sldId id="266" r:id="rId15"/>
    <p:sldId id="442" r:id="rId16"/>
    <p:sldId id="310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311" r:id="rId25"/>
    <p:sldId id="274" r:id="rId26"/>
    <p:sldId id="406" r:id="rId27"/>
    <p:sldId id="407" r:id="rId28"/>
    <p:sldId id="276" r:id="rId29"/>
    <p:sldId id="277" r:id="rId30"/>
    <p:sldId id="440" r:id="rId31"/>
    <p:sldId id="441" r:id="rId32"/>
    <p:sldId id="278" r:id="rId33"/>
    <p:sldId id="279" r:id="rId34"/>
    <p:sldId id="280" r:id="rId35"/>
    <p:sldId id="281" r:id="rId36"/>
    <p:sldId id="312" r:id="rId37"/>
    <p:sldId id="282" r:id="rId38"/>
    <p:sldId id="283" r:id="rId39"/>
    <p:sldId id="284" r:id="rId40"/>
    <p:sldId id="313" r:id="rId41"/>
    <p:sldId id="285" r:id="rId42"/>
    <p:sldId id="286" r:id="rId43"/>
    <p:sldId id="287" r:id="rId44"/>
    <p:sldId id="408" r:id="rId45"/>
    <p:sldId id="288" r:id="rId46"/>
    <p:sldId id="289" r:id="rId47"/>
    <p:sldId id="290" r:id="rId48"/>
    <p:sldId id="291" r:id="rId49"/>
    <p:sldId id="409" r:id="rId50"/>
    <p:sldId id="292" r:id="rId51"/>
    <p:sldId id="293" r:id="rId52"/>
    <p:sldId id="294" r:id="rId53"/>
    <p:sldId id="314" r:id="rId54"/>
    <p:sldId id="315" r:id="rId55"/>
    <p:sldId id="295" r:id="rId56"/>
    <p:sldId id="296" r:id="rId57"/>
    <p:sldId id="338" r:id="rId58"/>
    <p:sldId id="339" r:id="rId59"/>
    <p:sldId id="340" r:id="rId60"/>
    <p:sldId id="341" r:id="rId61"/>
    <p:sldId id="342" r:id="rId62"/>
    <p:sldId id="298" r:id="rId63"/>
    <p:sldId id="343" r:id="rId64"/>
    <p:sldId id="347" r:id="rId65"/>
    <p:sldId id="350" r:id="rId66"/>
    <p:sldId id="351" r:id="rId67"/>
    <p:sldId id="352" r:id="rId68"/>
    <p:sldId id="353" r:id="rId69"/>
    <p:sldId id="354" r:id="rId70"/>
    <p:sldId id="355" r:id="rId71"/>
    <p:sldId id="359" r:id="rId72"/>
    <p:sldId id="356" r:id="rId73"/>
    <p:sldId id="360" r:id="rId74"/>
    <p:sldId id="357" r:id="rId75"/>
    <p:sldId id="358" r:id="rId76"/>
    <p:sldId id="362" r:id="rId77"/>
    <p:sldId id="361" r:id="rId78"/>
    <p:sldId id="334" r:id="rId79"/>
    <p:sldId id="316" r:id="rId80"/>
    <p:sldId id="395" r:id="rId81"/>
    <p:sldId id="396" r:id="rId82"/>
    <p:sldId id="319" r:id="rId83"/>
    <p:sldId id="397" r:id="rId84"/>
    <p:sldId id="335" r:id="rId85"/>
    <p:sldId id="365" r:id="rId86"/>
    <p:sldId id="321" r:id="rId87"/>
    <p:sldId id="398" r:id="rId88"/>
    <p:sldId id="323" r:id="rId89"/>
    <p:sldId id="399" r:id="rId90"/>
    <p:sldId id="367" r:id="rId91"/>
    <p:sldId id="368" r:id="rId92"/>
    <p:sldId id="369" r:id="rId93"/>
    <p:sldId id="370" r:id="rId94"/>
    <p:sldId id="371" r:id="rId95"/>
    <p:sldId id="372" r:id="rId96"/>
    <p:sldId id="373" r:id="rId97"/>
    <p:sldId id="374" r:id="rId98"/>
    <p:sldId id="378" r:id="rId99"/>
    <p:sldId id="379" r:id="rId100"/>
    <p:sldId id="380" r:id="rId101"/>
    <p:sldId id="385" r:id="rId102"/>
    <p:sldId id="381" r:id="rId103"/>
    <p:sldId id="386" r:id="rId104"/>
    <p:sldId id="382" r:id="rId105"/>
    <p:sldId id="387" r:id="rId106"/>
    <p:sldId id="388" r:id="rId107"/>
    <p:sldId id="389" r:id="rId108"/>
    <p:sldId id="383" r:id="rId109"/>
    <p:sldId id="390" r:id="rId110"/>
    <p:sldId id="391" r:id="rId111"/>
    <p:sldId id="392" r:id="rId112"/>
    <p:sldId id="393" r:id="rId113"/>
    <p:sldId id="394" r:id="rId114"/>
    <p:sldId id="400" r:id="rId115"/>
    <p:sldId id="336" r:id="rId116"/>
    <p:sldId id="325" r:id="rId117"/>
    <p:sldId id="444" r:id="rId118"/>
    <p:sldId id="326" r:id="rId119"/>
    <p:sldId id="327" r:id="rId120"/>
    <p:sldId id="411" r:id="rId121"/>
    <p:sldId id="423" r:id="rId122"/>
    <p:sldId id="329" r:id="rId123"/>
    <p:sldId id="412" r:id="rId124"/>
    <p:sldId id="425" r:id="rId125"/>
    <p:sldId id="410" r:id="rId126"/>
    <p:sldId id="337" r:id="rId127"/>
    <p:sldId id="332" r:id="rId128"/>
    <p:sldId id="427" r:id="rId129"/>
    <p:sldId id="428" r:id="rId130"/>
    <p:sldId id="429" r:id="rId131"/>
    <p:sldId id="401" r:id="rId132"/>
    <p:sldId id="301" r:id="rId133"/>
    <p:sldId id="402" r:id="rId134"/>
    <p:sldId id="403" r:id="rId135"/>
    <p:sldId id="404" r:id="rId136"/>
    <p:sldId id="405" r:id="rId137"/>
    <p:sldId id="302" r:id="rId138"/>
    <p:sldId id="303" r:id="rId139"/>
    <p:sldId id="304" r:id="rId140"/>
    <p:sldId id="430" r:id="rId141"/>
    <p:sldId id="431" r:id="rId142"/>
    <p:sldId id="432" r:id="rId143"/>
    <p:sldId id="433" r:id="rId144"/>
    <p:sldId id="434" r:id="rId145"/>
    <p:sldId id="435" r:id="rId146"/>
    <p:sldId id="436" r:id="rId147"/>
    <p:sldId id="437" r:id="rId148"/>
    <p:sldId id="438" r:id="rId149"/>
    <p:sldId id="439" r:id="rId150"/>
    <p:sldId id="420" r:id="rId151"/>
    <p:sldId id="417" r:id="rId152"/>
    <p:sldId id="418" r:id="rId153"/>
    <p:sldId id="421" r:id="rId154"/>
    <p:sldId id="422" r:id="rId15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90" y="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39318C9-55F8-426B-9843-DF204C638BC1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6958BFC-51BC-41DB-9FB6-9EA6478EF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742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3D9F097-ABB7-624E-B273-122EAA367FED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329280-5297-C043-80ED-B4ACA57B38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pic</a:t>
            </a:r>
            <a:r>
              <a:rPr lang="en-US" baseline="0" dirty="0" smtClean="0"/>
              <a:t> signifies incongruities in dreams, the train track going into the water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29280-5297-C043-80ED-B4ACA57B38A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80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29280-5297-C043-80ED-B4ACA57B38A8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196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/>
              <a:t>5</a:t>
            </a:r>
            <a:r>
              <a:rPr lang="en-US" baseline="0" dirty="0" smtClean="0"/>
              <a:t> Steps To A 5, Page 198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29280-5297-C043-80ED-B4ACA57B38A8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122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 Steps To A 5, Page 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29280-5297-C043-80ED-B4ACA57B38A8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23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087D8F9-DC29-4D45-9C17-FD8D69413833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550AC85C-9013-AF49-A58B-0B761B62D96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3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g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3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g"/><Relationship Id="rId1" Type="http://schemas.openxmlformats.org/officeDocument/2006/relationships/slideLayout" Target="../slideLayouts/slideLayout3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g"/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g"/><Relationship Id="rId2" Type="http://schemas.openxmlformats.org/officeDocument/2006/relationships/image" Target="../media/image161.jpg"/><Relationship Id="rId1" Type="http://schemas.openxmlformats.org/officeDocument/2006/relationships/slideLayout" Target="../slideLayouts/slideLayout3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g"/><Relationship Id="rId1" Type="http://schemas.openxmlformats.org/officeDocument/2006/relationships/slideLayout" Target="../slideLayouts/slideLayout3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3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3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3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jpeg"/><Relationship Id="rId9" Type="http://schemas.openxmlformats.org/officeDocument/2006/relationships/image" Target="../media/image8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gif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7.jpg"/><Relationship Id="rId4" Type="http://schemas.openxmlformats.org/officeDocument/2006/relationships/image" Target="../media/image116.jp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jpg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5416" y="4489544"/>
            <a:ext cx="7796580" cy="1284837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AP Psychology </a:t>
            </a:r>
            <a:br>
              <a:rPr lang="en-US" sz="3600" dirty="0" smtClean="0"/>
            </a:br>
            <a:r>
              <a:rPr lang="en-US" sz="3600" dirty="0" smtClean="0"/>
              <a:t>Review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2299" y="5818685"/>
            <a:ext cx="4038600" cy="871326"/>
          </a:xfrm>
        </p:spPr>
        <p:txBody>
          <a:bodyPr>
            <a:noAutofit/>
          </a:bodyPr>
          <a:lstStyle/>
          <a:p>
            <a:pPr algn="ctr"/>
            <a:endParaRPr lang="en-US" sz="3200" dirty="0" smtClean="0"/>
          </a:p>
        </p:txBody>
      </p:sp>
      <p:pic>
        <p:nvPicPr>
          <p:cNvPr id="4" name="Picture 3" descr="A-picture-is-worth-a-thousand-words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61" y="410881"/>
            <a:ext cx="4068597" cy="375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1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garPill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41" y="2566209"/>
            <a:ext cx="3315255" cy="1964175"/>
          </a:xfrm>
          <a:prstGeom prst="rect">
            <a:avLst/>
          </a:prstGeom>
        </p:spPr>
      </p:pic>
      <p:pic>
        <p:nvPicPr>
          <p:cNvPr id="8" name="Picture 7" descr="Placeb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6763"/>
            <a:ext cx="2728054" cy="18277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51060"/>
            <a:ext cx="7556313" cy="1240532"/>
          </a:xfrm>
        </p:spPr>
        <p:txBody>
          <a:bodyPr/>
          <a:lstStyle/>
          <a:p>
            <a:pPr algn="ctr"/>
            <a:r>
              <a:rPr lang="en-US" dirty="0" smtClean="0"/>
              <a:t>Single Blind vs. Double Blind </a:t>
            </a:r>
            <a:br>
              <a:rPr lang="en-US" dirty="0" smtClean="0"/>
            </a:br>
            <a:r>
              <a:rPr lang="en-US" dirty="0" smtClean="0"/>
              <a:t>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97541" y="2027665"/>
            <a:ext cx="3657600" cy="4098497"/>
          </a:xfrm>
        </p:spPr>
        <p:txBody>
          <a:bodyPr/>
          <a:lstStyle/>
          <a:p>
            <a:r>
              <a:rPr lang="en-US" dirty="0" smtClean="0"/>
              <a:t>You don’t know which treatment you are receiving.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429410" y="2027666"/>
            <a:ext cx="3657600" cy="1056908"/>
          </a:xfrm>
        </p:spPr>
        <p:txBody>
          <a:bodyPr/>
          <a:lstStyle/>
          <a:p>
            <a:r>
              <a:rPr lang="en-US" dirty="0" smtClean="0"/>
              <a:t>Neither you, nor the experimenter knows which treatment you are receiving.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97541" y="1689046"/>
            <a:ext cx="3657600" cy="322729"/>
          </a:xfrm>
        </p:spPr>
        <p:txBody>
          <a:bodyPr/>
          <a:lstStyle/>
          <a:p>
            <a:r>
              <a:rPr lang="en-US" dirty="0" smtClean="0"/>
              <a:t>Single Blind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397187" y="1704936"/>
            <a:ext cx="3657600" cy="322729"/>
          </a:xfrm>
        </p:spPr>
        <p:txBody>
          <a:bodyPr/>
          <a:lstStyle/>
          <a:p>
            <a:r>
              <a:rPr lang="en-US" dirty="0" smtClean="0"/>
              <a:t>Double Blind</a:t>
            </a:r>
            <a:endParaRPr lang="en-US" dirty="0"/>
          </a:p>
        </p:txBody>
      </p:sp>
      <p:pic>
        <p:nvPicPr>
          <p:cNvPr id="7" name="Picture 6" descr="DoubleBlin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375" y="2981399"/>
            <a:ext cx="2000250" cy="1895475"/>
          </a:xfrm>
          <a:prstGeom prst="rect">
            <a:avLst/>
          </a:prstGeom>
        </p:spPr>
      </p:pic>
      <p:pic>
        <p:nvPicPr>
          <p:cNvPr id="10" name="Picture 9" descr="Double blind metho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16" y="4840044"/>
            <a:ext cx="6119307" cy="1981125"/>
          </a:xfrm>
          <a:prstGeom prst="rect">
            <a:avLst/>
          </a:prstGeom>
        </p:spPr>
      </p:pic>
      <p:sp>
        <p:nvSpPr>
          <p:cNvPr id="11" name="Content Placeholder 3"/>
          <p:cNvSpPr txBox="1">
            <a:spLocks/>
          </p:cNvSpPr>
          <p:nvPr/>
        </p:nvSpPr>
        <p:spPr>
          <a:xfrm>
            <a:off x="7342376" y="3019842"/>
            <a:ext cx="1833847" cy="101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i="1" dirty="0" smtClean="0"/>
              <a:t>**The “holy grail” of    experiments**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3564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Theories of Emotion</a:t>
            </a:r>
            <a:endParaRPr lang="en-US" sz="55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34" y="1199445"/>
            <a:ext cx="7402786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547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65666"/>
            <a:ext cx="7556313" cy="1129549"/>
          </a:xfrm>
        </p:spPr>
        <p:txBody>
          <a:bodyPr/>
          <a:lstStyle/>
          <a:p>
            <a:pPr algn="ctr"/>
            <a:r>
              <a:rPr lang="en-US" sz="4500" dirty="0" smtClean="0"/>
              <a:t>Autonomic Division of the Nervous System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33" y="1595216"/>
            <a:ext cx="8424333" cy="774700"/>
          </a:xfrm>
        </p:spPr>
        <p:txBody>
          <a:bodyPr/>
          <a:lstStyle/>
          <a:p>
            <a:pPr algn="ctr"/>
            <a:r>
              <a:rPr lang="en-US" sz="2200" dirty="0" smtClean="0"/>
              <a:t>“Fight or Flight” revs you up &amp; the “Parachute” of the Parasympathetic division slowly calms you back down to normal</a:t>
            </a:r>
            <a:endParaRPr lang="en-US" sz="22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41" b="-14041"/>
          <a:stretch>
            <a:fillRect/>
          </a:stretch>
        </p:blipFill>
        <p:spPr bwMode="auto">
          <a:xfrm>
            <a:off x="56444" y="2323240"/>
            <a:ext cx="9064381" cy="4972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0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Stress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333" y="1819587"/>
            <a:ext cx="8706555" cy="4953747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General Adaptation Syndrome </a:t>
            </a:r>
            <a:r>
              <a:rPr lang="en-US" dirty="0" smtClean="0"/>
              <a:t>(GAS) by Hans </a:t>
            </a:r>
            <a:r>
              <a:rPr lang="en-US" dirty="0" err="1" smtClean="0"/>
              <a:t>Selye</a:t>
            </a:r>
            <a:endParaRPr lang="en-US" dirty="0" smtClean="0"/>
          </a:p>
          <a:p>
            <a:pPr lvl="1"/>
            <a:r>
              <a:rPr lang="en-US" dirty="0" smtClean="0"/>
              <a:t>Think GAS – ARE – Alarm Reaction, Resistance, Exhaustion</a:t>
            </a:r>
          </a:p>
          <a:p>
            <a:r>
              <a:rPr lang="en-US" b="1" dirty="0" smtClean="0"/>
              <a:t>Coronary Heart Disease</a:t>
            </a:r>
          </a:p>
          <a:p>
            <a:pPr lvl="1"/>
            <a:r>
              <a:rPr lang="en-US" dirty="0" smtClean="0"/>
              <a:t>worse among those prone to stress</a:t>
            </a:r>
          </a:p>
          <a:p>
            <a:r>
              <a:rPr lang="en-US" b="1" dirty="0" smtClean="0"/>
              <a:t>Two Types</a:t>
            </a:r>
          </a:p>
          <a:p>
            <a:pPr lvl="1"/>
            <a:r>
              <a:rPr lang="en-US" dirty="0" smtClean="0"/>
              <a:t>Type </a:t>
            </a:r>
            <a:r>
              <a:rPr lang="en-US" u="sng" dirty="0" smtClean="0"/>
              <a:t>A</a:t>
            </a:r>
            <a:r>
              <a:rPr lang="en-US" dirty="0" smtClean="0"/>
              <a:t> – remember </a:t>
            </a:r>
            <a:r>
              <a:rPr lang="en-US" u="sng" dirty="0" smtClean="0"/>
              <a:t>A</a:t>
            </a:r>
            <a:r>
              <a:rPr lang="en-US" dirty="0" smtClean="0"/>
              <a:t>ngry, </a:t>
            </a:r>
            <a:r>
              <a:rPr lang="en-US" u="sng" dirty="0" smtClean="0"/>
              <a:t>A</a:t>
            </a:r>
            <a:r>
              <a:rPr lang="en-US" dirty="0" smtClean="0"/>
              <a:t>ggressive, </a:t>
            </a:r>
            <a:r>
              <a:rPr lang="en-US" u="sng" dirty="0" smtClean="0"/>
              <a:t>A</a:t>
            </a:r>
            <a:r>
              <a:rPr lang="en-US" dirty="0" smtClean="0"/>
              <a:t>-$h@%*s</a:t>
            </a:r>
          </a:p>
          <a:p>
            <a:pPr lvl="1"/>
            <a:r>
              <a:rPr lang="en-US" dirty="0" smtClean="0"/>
              <a:t>Type </a:t>
            </a:r>
            <a:r>
              <a:rPr lang="en-US" u="sng" dirty="0" smtClean="0"/>
              <a:t>B</a:t>
            </a:r>
            <a:r>
              <a:rPr lang="en-US" dirty="0" smtClean="0"/>
              <a:t> – remember </a:t>
            </a:r>
            <a:r>
              <a:rPr lang="en-US" u="sng" dirty="0" smtClean="0"/>
              <a:t>B</a:t>
            </a:r>
            <a:r>
              <a:rPr lang="en-US" dirty="0" smtClean="0"/>
              <a:t>each </a:t>
            </a:r>
            <a:r>
              <a:rPr lang="en-US" u="sng" dirty="0" smtClean="0"/>
              <a:t>B</a:t>
            </a:r>
            <a:r>
              <a:rPr lang="en-US" dirty="0" smtClean="0"/>
              <a:t>um</a:t>
            </a:r>
          </a:p>
          <a:p>
            <a:r>
              <a:rPr lang="en-US" b="1" dirty="0" smtClean="0"/>
              <a:t>Lymphocytes</a:t>
            </a:r>
          </a:p>
          <a:p>
            <a:pPr lvl="1"/>
            <a:r>
              <a:rPr lang="en-US" u="sng" dirty="0" smtClean="0"/>
              <a:t>B</a:t>
            </a:r>
            <a:r>
              <a:rPr lang="en-US" dirty="0" smtClean="0"/>
              <a:t> lymphocytes – made in </a:t>
            </a:r>
            <a:r>
              <a:rPr lang="en-US" u="sng" dirty="0" smtClean="0"/>
              <a:t>b</a:t>
            </a:r>
            <a:r>
              <a:rPr lang="en-US" dirty="0" smtClean="0"/>
              <a:t>one marrow &amp; fight </a:t>
            </a:r>
            <a:r>
              <a:rPr lang="en-US" u="sng" dirty="0" smtClean="0"/>
              <a:t>b</a:t>
            </a:r>
            <a:r>
              <a:rPr lang="en-US" dirty="0" smtClean="0"/>
              <a:t>acterial infections in body</a:t>
            </a:r>
          </a:p>
          <a:p>
            <a:pPr lvl="1"/>
            <a:r>
              <a:rPr lang="en-US" u="sng" dirty="0" smtClean="0"/>
              <a:t>T</a:t>
            </a:r>
            <a:r>
              <a:rPr lang="en-US" dirty="0" smtClean="0"/>
              <a:t> lymphocytes – made in the </a:t>
            </a:r>
            <a:r>
              <a:rPr lang="en-US" u="sng" dirty="0" smtClean="0"/>
              <a:t>t</a:t>
            </a:r>
            <a:r>
              <a:rPr lang="en-US" dirty="0" smtClean="0"/>
              <a:t>hymus &amp; fight cancer/viruses/foreign substances</a:t>
            </a:r>
          </a:p>
          <a:p>
            <a:r>
              <a:rPr lang="en-US" b="1" dirty="0" smtClean="0"/>
              <a:t>Stress lowers your body’s immune response and opens you up to illness &amp; disease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95082"/>
            <a:ext cx="7558960" cy="909171"/>
          </a:xfrm>
        </p:spPr>
        <p:txBody>
          <a:bodyPr/>
          <a:lstStyle/>
          <a:p>
            <a:pPr algn="ctr"/>
            <a:r>
              <a:rPr lang="en-US" sz="2000" dirty="0" smtClean="0"/>
              <a:t>process by which we perceive and respond to certain events (</a:t>
            </a:r>
            <a:r>
              <a:rPr lang="en-US" sz="2000" i="1" dirty="0" smtClean="0"/>
              <a:t>stressors</a:t>
            </a:r>
            <a:r>
              <a:rPr lang="en-US" sz="2000" dirty="0" smtClean="0"/>
              <a:t>) that we appraise as threatening or challenging.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611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9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61444"/>
            <a:ext cx="8022071" cy="44809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Developmental Psychology</a:t>
            </a:r>
          </a:p>
          <a:p>
            <a:pPr marL="0" indent="0" algn="ctr">
              <a:buNone/>
            </a:pPr>
            <a:r>
              <a:rPr lang="en-US" sz="8800" dirty="0" smtClean="0"/>
              <a:t>7 – 9%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1871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Main Questions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11" y="2116667"/>
            <a:ext cx="4600221" cy="4741332"/>
          </a:xfrm>
        </p:spPr>
        <p:txBody>
          <a:bodyPr>
            <a:normAutofit/>
          </a:bodyPr>
          <a:lstStyle/>
          <a:p>
            <a:r>
              <a:rPr lang="en-US" dirty="0" smtClean="0"/>
              <a:t>Nature vs. Nurture</a:t>
            </a:r>
          </a:p>
          <a:p>
            <a:pPr lvl="1"/>
            <a:r>
              <a:rPr lang="en-US" dirty="0" smtClean="0"/>
              <a:t>How do genes (nature) and experience (nurture)  influence our development?</a:t>
            </a:r>
          </a:p>
          <a:p>
            <a:r>
              <a:rPr lang="en-US" dirty="0" smtClean="0"/>
              <a:t>Continuity vs. Stages</a:t>
            </a:r>
          </a:p>
          <a:p>
            <a:pPr lvl="1"/>
            <a:r>
              <a:rPr lang="en-US" dirty="0" smtClean="0"/>
              <a:t>Is development a gradual, continuous process or does it proceed through a sequence of separate stages?</a:t>
            </a:r>
          </a:p>
          <a:p>
            <a:r>
              <a:rPr lang="en-US" dirty="0" smtClean="0"/>
              <a:t>Stability vs. Change</a:t>
            </a:r>
          </a:p>
          <a:p>
            <a:pPr lvl="1"/>
            <a:r>
              <a:rPr lang="en-US" dirty="0" smtClean="0"/>
              <a:t>Doe our early personality traits persist through life or do we   become different persons as we age?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What are developmental psychologists               seeking to find the answers to?</a:t>
            </a:r>
            <a:endParaRPr lang="en-US" dirty="0"/>
          </a:p>
        </p:txBody>
      </p:sp>
      <p:pic>
        <p:nvPicPr>
          <p:cNvPr id="5" name="Picture 4" descr="EarlyChildhoo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300" y="2285250"/>
            <a:ext cx="4701700" cy="364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Where we all began…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538110"/>
            <a:ext cx="4158193" cy="5319890"/>
          </a:xfrm>
        </p:spPr>
        <p:txBody>
          <a:bodyPr/>
          <a:lstStyle/>
          <a:p>
            <a:r>
              <a:rPr lang="en-US" b="1" dirty="0" smtClean="0"/>
              <a:t>Conception</a:t>
            </a:r>
          </a:p>
          <a:p>
            <a:pPr lvl="1"/>
            <a:r>
              <a:rPr lang="en-US" dirty="0" smtClean="0"/>
              <a:t>sperm and egg combine and their nucleus’ fuse</a:t>
            </a:r>
          </a:p>
          <a:p>
            <a:r>
              <a:rPr lang="en-US" b="1" dirty="0"/>
              <a:t>Z</a:t>
            </a:r>
            <a:r>
              <a:rPr lang="en-US" b="1" dirty="0" smtClean="0"/>
              <a:t>ygote</a:t>
            </a:r>
          </a:p>
          <a:p>
            <a:pPr lvl="1"/>
            <a:r>
              <a:rPr lang="en-US" dirty="0" smtClean="0"/>
              <a:t>fertilized egg for the first 2 weeks of rapid cell division</a:t>
            </a:r>
          </a:p>
          <a:p>
            <a:r>
              <a:rPr lang="en-US" b="1" dirty="0" smtClean="0"/>
              <a:t>Embryo</a:t>
            </a:r>
          </a:p>
          <a:p>
            <a:pPr lvl="1"/>
            <a:r>
              <a:rPr lang="en-US" dirty="0" smtClean="0"/>
              <a:t>developing human organism from 2 weeks to 2 months</a:t>
            </a:r>
          </a:p>
          <a:p>
            <a:r>
              <a:rPr lang="en-US" b="1" dirty="0" smtClean="0"/>
              <a:t>Fetus</a:t>
            </a:r>
          </a:p>
          <a:p>
            <a:pPr lvl="1"/>
            <a:r>
              <a:rPr lang="en-US" dirty="0" smtClean="0"/>
              <a:t>developing human organism from 9 weeks to birth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1704" y="4078110"/>
            <a:ext cx="4332295" cy="27798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300" y="1538110"/>
            <a:ext cx="43307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9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Schemas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033" y="1981200"/>
            <a:ext cx="4581523" cy="4876800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Adjusting our schemas can happen in two ways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Assimilate</a:t>
            </a:r>
          </a:p>
          <a:p>
            <a:pPr lvl="1"/>
            <a:r>
              <a:rPr lang="en-US" dirty="0" smtClean="0"/>
              <a:t>in terms of our current understanding</a:t>
            </a:r>
          </a:p>
          <a:p>
            <a:pPr lvl="1"/>
            <a:r>
              <a:rPr lang="en-US" dirty="0" smtClean="0"/>
              <a:t>Cat = any furry, four-legged animal</a:t>
            </a:r>
          </a:p>
          <a:p>
            <a:pPr lvl="1"/>
            <a:r>
              <a:rPr lang="en-US" dirty="0" err="1" smtClean="0"/>
              <a:t>ss</a:t>
            </a:r>
            <a:r>
              <a:rPr lang="en-US" dirty="0" smtClean="0"/>
              <a:t> – shift to make room for it</a:t>
            </a:r>
          </a:p>
          <a:p>
            <a:r>
              <a:rPr lang="en-US" b="1" dirty="0" smtClean="0"/>
              <a:t>Accommodate</a:t>
            </a:r>
          </a:p>
          <a:p>
            <a:pPr lvl="1"/>
            <a:r>
              <a:rPr lang="en-US" dirty="0" smtClean="0"/>
              <a:t>adjust our schema to incorporate new information</a:t>
            </a:r>
          </a:p>
          <a:p>
            <a:pPr lvl="1"/>
            <a:r>
              <a:rPr lang="en-US" dirty="0" smtClean="0"/>
              <a:t>Cats, dogs, </a:t>
            </a:r>
            <a:r>
              <a:rPr lang="en-US" dirty="0" err="1" smtClean="0"/>
              <a:t>etc</a:t>
            </a:r>
            <a:r>
              <a:rPr lang="en-US" dirty="0" smtClean="0"/>
              <a:t> can all be four-legged and furry, but a cat has whiskers and a long tail and meows.</a:t>
            </a:r>
          </a:p>
          <a:p>
            <a:pPr lvl="1"/>
            <a:r>
              <a:rPr lang="en-US" dirty="0" smtClean="0"/>
              <a:t>cc – change schema to fit new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a concept or framework that                                organizes and interprets information.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22112" r="12920"/>
          <a:stretch/>
        </p:blipFill>
        <p:spPr>
          <a:xfrm>
            <a:off x="5432778" y="2151946"/>
            <a:ext cx="2483555" cy="2159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686" y="4409722"/>
            <a:ext cx="4132980" cy="232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9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90" y="134471"/>
            <a:ext cx="7845778" cy="995082"/>
          </a:xfrm>
        </p:spPr>
        <p:txBody>
          <a:bodyPr/>
          <a:lstStyle/>
          <a:p>
            <a:pPr algn="ctr"/>
            <a:r>
              <a:rPr lang="en-US" sz="4000" dirty="0" smtClean="0"/>
              <a:t>Piaget’s Cognitive Development</a:t>
            </a:r>
            <a:endParaRPr lang="en-US" sz="4000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14" r="-7514"/>
          <a:stretch>
            <a:fillRect/>
          </a:stretch>
        </p:blipFill>
        <p:spPr bwMode="auto">
          <a:xfrm>
            <a:off x="-380589" y="1326445"/>
            <a:ext cx="9646767" cy="529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79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Social Development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721578"/>
          </a:xfrm>
        </p:spPr>
        <p:txBody>
          <a:bodyPr/>
          <a:lstStyle/>
          <a:p>
            <a:r>
              <a:rPr lang="en-US" b="1" dirty="0" smtClean="0"/>
              <a:t>Stranger Anxiety</a:t>
            </a:r>
          </a:p>
          <a:p>
            <a:r>
              <a:rPr lang="en-US" b="1" dirty="0" smtClean="0"/>
              <a:t>Autism</a:t>
            </a:r>
            <a:r>
              <a:rPr lang="en-US" dirty="0" smtClean="0"/>
              <a:t> – social deficiency, not intellect</a:t>
            </a:r>
          </a:p>
          <a:p>
            <a:r>
              <a:rPr lang="en-US" b="1" dirty="0" smtClean="0"/>
              <a:t>Harry Harlow’s </a:t>
            </a:r>
            <a:r>
              <a:rPr lang="en-US" dirty="0" smtClean="0"/>
              <a:t>– surrogate mother/                                        body contact study</a:t>
            </a:r>
          </a:p>
          <a:p>
            <a:r>
              <a:rPr lang="en-US" b="1" dirty="0" smtClean="0"/>
              <a:t>Mary Ainsworth’s </a:t>
            </a:r>
            <a:r>
              <a:rPr lang="en-US" dirty="0" smtClean="0"/>
              <a:t>secure &amp; insecure attachment</a:t>
            </a:r>
          </a:p>
          <a:p>
            <a:r>
              <a:rPr lang="en-US" b="1" dirty="0" smtClean="0"/>
              <a:t>Parenting Styles</a:t>
            </a:r>
          </a:p>
          <a:p>
            <a:pPr lvl="1"/>
            <a:r>
              <a:rPr lang="en-US" b="1" dirty="0" smtClean="0"/>
              <a:t>Authoritarian</a:t>
            </a:r>
            <a:r>
              <a:rPr lang="en-US" dirty="0" smtClean="0"/>
              <a:t> (totalitarian) – parents in charge, kids get no say</a:t>
            </a:r>
          </a:p>
          <a:p>
            <a:pPr lvl="1"/>
            <a:r>
              <a:rPr lang="en-US" b="1" dirty="0" smtClean="0"/>
              <a:t>Authoritative</a:t>
            </a:r>
            <a:r>
              <a:rPr lang="en-US" dirty="0" smtClean="0"/>
              <a:t> (democratic) – parents in charge, but there’s open discussion and explanation</a:t>
            </a:r>
          </a:p>
          <a:p>
            <a:pPr lvl="1"/>
            <a:r>
              <a:rPr lang="en-US" b="1" dirty="0" smtClean="0"/>
              <a:t>Permissive</a:t>
            </a:r>
            <a:r>
              <a:rPr lang="en-US" dirty="0" smtClean="0"/>
              <a:t> (laissez faire) – kids in charge, parents have no power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 descr="MyAP1e_fig_9_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734" y="1460891"/>
            <a:ext cx="1979083" cy="246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1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Gender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173111"/>
            <a:ext cx="7556313" cy="3953052"/>
          </a:xfrm>
        </p:spPr>
        <p:txBody>
          <a:bodyPr/>
          <a:lstStyle/>
          <a:p>
            <a:r>
              <a:rPr lang="en-US" b="1" dirty="0" smtClean="0"/>
              <a:t>Gender role </a:t>
            </a:r>
            <a:r>
              <a:rPr lang="en-US" dirty="0" smtClean="0"/>
              <a:t>– expectations for behavior based on gender</a:t>
            </a:r>
          </a:p>
          <a:p>
            <a:r>
              <a:rPr lang="en-US" b="1" dirty="0" smtClean="0"/>
              <a:t>Gender identity </a:t>
            </a:r>
            <a:r>
              <a:rPr lang="en-US" dirty="0" smtClean="0"/>
              <a:t>– sense of </a:t>
            </a:r>
            <a:r>
              <a:rPr lang="en-US" i="1" dirty="0" smtClean="0"/>
              <a:t>being</a:t>
            </a:r>
            <a:r>
              <a:rPr lang="en-US" dirty="0" smtClean="0"/>
              <a:t> male or </a:t>
            </a:r>
            <a:r>
              <a:rPr lang="en-US" dirty="0" smtClean="0"/>
              <a:t>female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biological and social characteristics by which people define male or female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563" y="4094286"/>
            <a:ext cx="2973917" cy="26482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44" y="4080175"/>
            <a:ext cx="2722033" cy="27140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5145" y="4094286"/>
            <a:ext cx="3077632" cy="276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Variables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1436681"/>
          </a:xfrm>
        </p:spPr>
        <p:txBody>
          <a:bodyPr/>
          <a:lstStyle/>
          <a:p>
            <a:r>
              <a:rPr lang="en-US" dirty="0" smtClean="0"/>
              <a:t>What’s being manipulated (“messed with”)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4120248" cy="1436681"/>
          </a:xfrm>
        </p:spPr>
        <p:txBody>
          <a:bodyPr/>
          <a:lstStyle/>
          <a:p>
            <a:r>
              <a:rPr lang="en-US" dirty="0" smtClean="0"/>
              <a:t>The outcome of that manipulation, the result, the change, etc.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Independent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Dependent</a:t>
            </a:r>
            <a:endParaRPr lang="en-US" dirty="0"/>
          </a:p>
        </p:txBody>
      </p:sp>
      <p:pic>
        <p:nvPicPr>
          <p:cNvPr id="7" name="Picture 6" descr="Indep-VS-Dep_Va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30" y="3249012"/>
            <a:ext cx="4548275" cy="33499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70" y="4290592"/>
            <a:ext cx="2640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FF0000"/>
                </a:solidFill>
              </a:rPr>
              <a:t>Confounding variables are factors other than the independent variable that may cause a result.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42415" y="4739482"/>
            <a:ext cx="20247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>
                <a:solidFill>
                  <a:srgbClr val="FF0000"/>
                </a:solidFill>
              </a:rPr>
              <a:t>Must try to eliminate/ limit confounding variables</a:t>
            </a:r>
            <a:endParaRPr lang="en-US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72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Adolescence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41" y="1655231"/>
            <a:ext cx="6077303" cy="5202769"/>
          </a:xfrm>
        </p:spPr>
        <p:txBody>
          <a:bodyPr>
            <a:normAutofit/>
          </a:bodyPr>
          <a:lstStyle/>
          <a:p>
            <a:r>
              <a:rPr lang="en-US" b="1" dirty="0" smtClean="0"/>
              <a:t>Puberty</a:t>
            </a:r>
            <a:r>
              <a:rPr lang="en-US" dirty="0" smtClean="0"/>
              <a:t> – capable of reproduction</a:t>
            </a:r>
          </a:p>
          <a:p>
            <a:r>
              <a:rPr lang="en-US" b="1" dirty="0" smtClean="0"/>
              <a:t>Menarche/</a:t>
            </a:r>
            <a:r>
              <a:rPr lang="en-US" b="1" dirty="0" err="1" smtClean="0"/>
              <a:t>Spermarche</a:t>
            </a:r>
            <a:r>
              <a:rPr lang="en-US" dirty="0" smtClean="0"/>
              <a:t> – first menstruation/ejaculation</a:t>
            </a:r>
          </a:p>
          <a:p>
            <a:r>
              <a:rPr lang="en-US" b="1" dirty="0" smtClean="0"/>
              <a:t>Sexual Characteristics</a:t>
            </a:r>
          </a:p>
          <a:p>
            <a:pPr lvl="1"/>
            <a:r>
              <a:rPr lang="en-US" u="sng" dirty="0" smtClean="0"/>
              <a:t>Primary</a:t>
            </a:r>
            <a:r>
              <a:rPr lang="en-US" dirty="0" smtClean="0"/>
              <a:t> – necessary for reproduction – eggs/sperm, genitalia</a:t>
            </a:r>
          </a:p>
          <a:p>
            <a:pPr lvl="1"/>
            <a:r>
              <a:rPr lang="en-US" u="sng" dirty="0" smtClean="0"/>
              <a:t>Secondary</a:t>
            </a:r>
            <a:r>
              <a:rPr lang="en-US" dirty="0" smtClean="0"/>
              <a:t> – change in puberty, but not necessary for reproduction – hips/breasts, body hair/voice</a:t>
            </a:r>
          </a:p>
          <a:p>
            <a:r>
              <a:rPr lang="en-US" b="1" dirty="0" smtClean="0"/>
              <a:t>Identity</a:t>
            </a:r>
            <a:r>
              <a:rPr lang="en-US" dirty="0" smtClean="0"/>
              <a:t> – “Which self should I be? Which is the real me?”</a:t>
            </a:r>
          </a:p>
          <a:p>
            <a:r>
              <a:rPr lang="en-US" b="1" dirty="0" smtClean="0"/>
              <a:t>Social identity </a:t>
            </a:r>
            <a:r>
              <a:rPr lang="en-US" dirty="0" smtClean="0"/>
              <a:t>– “we” part of your self-concept</a:t>
            </a:r>
          </a:p>
          <a:p>
            <a:r>
              <a:rPr lang="en-US" b="1" dirty="0" smtClean="0"/>
              <a:t>Intimacy</a:t>
            </a:r>
            <a:r>
              <a:rPr lang="en-US" dirty="0" smtClean="0"/>
              <a:t> – form close, loving relationships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from puberty to the age of independence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7679" y="4168420"/>
            <a:ext cx="3026321" cy="29153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927" y="1655231"/>
            <a:ext cx="3062405" cy="240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9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35693"/>
            <a:ext cx="7556313" cy="1361309"/>
          </a:xfrm>
        </p:spPr>
        <p:txBody>
          <a:bodyPr/>
          <a:lstStyle/>
          <a:p>
            <a:pPr algn="ctr"/>
            <a:r>
              <a:rPr lang="en-US" dirty="0" smtClean="0"/>
              <a:t>Erikson’s Stages of       Psychosocial Development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753" r="-1753"/>
          <a:stretch>
            <a:fillRect/>
          </a:stretch>
        </p:blipFill>
        <p:spPr>
          <a:xfrm>
            <a:off x="-98777" y="1495780"/>
            <a:ext cx="9388934" cy="5150234"/>
          </a:xfrm>
        </p:spPr>
      </p:pic>
    </p:spTree>
    <p:extLst>
      <p:ext uri="{BB962C8B-B14F-4D97-AF65-F5344CB8AC3E}">
        <p14:creationId xmlns:p14="http://schemas.microsoft.com/office/powerpoint/2010/main" val="35791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777" y="63916"/>
            <a:ext cx="7194009" cy="1220196"/>
          </a:xfrm>
        </p:spPr>
        <p:txBody>
          <a:bodyPr/>
          <a:lstStyle/>
          <a:p>
            <a:pPr algn="ctr"/>
            <a:r>
              <a:rPr lang="en-US" sz="4000" dirty="0" smtClean="0"/>
              <a:t>Kohlberg’s Stages of           Moral Development</a:t>
            </a:r>
            <a:endParaRPr lang="en-US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3937" r="-13937"/>
          <a:stretch>
            <a:fillRect/>
          </a:stretch>
        </p:blipFill>
        <p:spPr>
          <a:xfrm>
            <a:off x="-644869" y="1200108"/>
            <a:ext cx="10443022" cy="5728447"/>
          </a:xfrm>
        </p:spPr>
      </p:pic>
    </p:spTree>
    <p:extLst>
      <p:ext uri="{BB962C8B-B14F-4D97-AF65-F5344CB8AC3E}">
        <p14:creationId xmlns:p14="http://schemas.microsoft.com/office/powerpoint/2010/main" val="35791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474" y="-76291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Adulthood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5" y="1129553"/>
            <a:ext cx="5574749" cy="5587336"/>
          </a:xfrm>
        </p:spPr>
        <p:txBody>
          <a:bodyPr>
            <a:normAutofit fontScale="92500"/>
          </a:bodyPr>
          <a:lstStyle/>
          <a:p>
            <a:r>
              <a:rPr lang="en-US" b="1" dirty="0" smtClean="0"/>
              <a:t>Physical Changes</a:t>
            </a:r>
          </a:p>
          <a:p>
            <a:pPr lvl="1"/>
            <a:r>
              <a:rPr lang="en-US" u="sng" dirty="0" smtClean="0"/>
              <a:t>menopause</a:t>
            </a:r>
            <a:r>
              <a:rPr lang="en-US" dirty="0" smtClean="0"/>
              <a:t> – cessation of reproductive ability in women</a:t>
            </a:r>
          </a:p>
          <a:p>
            <a:pPr lvl="1"/>
            <a:r>
              <a:rPr lang="en-US" dirty="0" smtClean="0"/>
              <a:t>sensory ability begins to decline in early adulthood</a:t>
            </a:r>
          </a:p>
          <a:p>
            <a:r>
              <a:rPr lang="en-US" b="1" dirty="0" smtClean="0"/>
              <a:t>Cognitive Changes</a:t>
            </a:r>
          </a:p>
          <a:p>
            <a:pPr lvl="1"/>
            <a:r>
              <a:rPr lang="en-US" u="sng" dirty="0" smtClean="0"/>
              <a:t>crystallized intelligence </a:t>
            </a:r>
            <a:r>
              <a:rPr lang="en-US" dirty="0" smtClean="0"/>
              <a:t>– grows; accumulated knowledge (picture crystal growing in a cave)</a:t>
            </a:r>
          </a:p>
          <a:p>
            <a:pPr lvl="1"/>
            <a:r>
              <a:rPr lang="en-US" u="sng" dirty="0" smtClean="0"/>
              <a:t>fluid intelligence </a:t>
            </a:r>
            <a:r>
              <a:rPr lang="en-US" dirty="0" smtClean="0"/>
              <a:t>– slows down; speed (F for fast)</a:t>
            </a:r>
          </a:p>
          <a:p>
            <a:r>
              <a:rPr lang="en-US" b="1" dirty="0" smtClean="0"/>
              <a:t>Dementia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smtClean="0"/>
              <a:t>minor breakdown of memory  and cognitive processes; “I forgot where I put my keys…”</a:t>
            </a:r>
          </a:p>
          <a:p>
            <a:r>
              <a:rPr lang="en-US" b="1" dirty="0" smtClean="0"/>
              <a:t>Alzheimer’s Disease</a:t>
            </a:r>
          </a:p>
          <a:p>
            <a:pPr lvl="1"/>
            <a:r>
              <a:rPr lang="en-US" dirty="0" smtClean="0"/>
              <a:t>progressive breakdown of cognitive and brain functions; caused by damage to the neurons that produce acetylcholine; “I forget where I live…”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2999" y="774441"/>
            <a:ext cx="3601001" cy="608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1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4571577"/>
            <a:ext cx="3810000" cy="2336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690096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Studying Age Changes Across the Lifespan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" y="1981200"/>
            <a:ext cx="9112250" cy="4144963"/>
          </a:xfrm>
        </p:spPr>
        <p:txBody>
          <a:bodyPr/>
          <a:lstStyle/>
          <a:p>
            <a:r>
              <a:rPr lang="en-US" sz="2200" u="sng" dirty="0" smtClean="0"/>
              <a:t>Cross-sectional</a:t>
            </a:r>
          </a:p>
          <a:p>
            <a:pPr lvl="1"/>
            <a:r>
              <a:rPr lang="en-US" dirty="0" smtClean="0"/>
              <a:t>study many people, each in different age groups, to see change over the ages.</a:t>
            </a:r>
          </a:p>
          <a:p>
            <a:pPr lvl="1"/>
            <a:r>
              <a:rPr lang="en-US" b="1" dirty="0" smtClean="0"/>
              <a:t>Pros</a:t>
            </a:r>
            <a:r>
              <a:rPr lang="en-US" dirty="0" smtClean="0"/>
              <a:t>: faster than waiting years. </a:t>
            </a:r>
            <a:r>
              <a:rPr lang="en-US" b="1" dirty="0" smtClean="0"/>
              <a:t>Cons</a:t>
            </a:r>
            <a:r>
              <a:rPr lang="en-US" dirty="0" smtClean="0"/>
              <a:t>: not as accurate.</a:t>
            </a:r>
          </a:p>
          <a:p>
            <a:r>
              <a:rPr lang="en-US" sz="2200" u="sng" dirty="0" smtClean="0"/>
              <a:t>Longitudinal</a:t>
            </a:r>
          </a:p>
          <a:p>
            <a:pPr lvl="1"/>
            <a:r>
              <a:rPr lang="en-US" dirty="0" smtClean="0"/>
              <a:t>study the same individuals over time, restudy and retest over a long period.</a:t>
            </a:r>
          </a:p>
          <a:p>
            <a:pPr lvl="1"/>
            <a:r>
              <a:rPr lang="en-US" b="1" dirty="0" smtClean="0"/>
              <a:t>Pros</a:t>
            </a:r>
            <a:r>
              <a:rPr lang="en-US" dirty="0" smtClean="0"/>
              <a:t>: more accurate because you’re studying the same person over &amp; over through the years. </a:t>
            </a:r>
            <a:r>
              <a:rPr lang="en-US" b="1" dirty="0" smtClean="0"/>
              <a:t>Cons</a:t>
            </a:r>
            <a:r>
              <a:rPr lang="en-US" dirty="0" smtClean="0"/>
              <a:t>: takes a long time, plus people could choose to drop out of the study &amp; your work would be incomplete.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587499"/>
            <a:ext cx="7558960" cy="316753"/>
          </a:xfrm>
        </p:spPr>
        <p:txBody>
          <a:bodyPr/>
          <a:lstStyle/>
          <a:p>
            <a:pPr algn="ctr"/>
            <a:r>
              <a:rPr lang="en-US" dirty="0" smtClean="0"/>
              <a:t>can be done in two ways: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10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22725"/>
            <a:ext cx="8022071" cy="4219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Personality</a:t>
            </a:r>
          </a:p>
          <a:p>
            <a:pPr marL="0" indent="0" algn="ctr">
              <a:buNone/>
            </a:pPr>
            <a:r>
              <a:rPr lang="en-US" sz="8800" dirty="0" smtClean="0"/>
              <a:t>5 – 7%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74286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/>
              <a:t>Sigmund Freud: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7887" y="1632857"/>
            <a:ext cx="4591221" cy="5225143"/>
          </a:xfrm>
        </p:spPr>
        <p:txBody>
          <a:bodyPr>
            <a:normAutofit fontScale="85000" lnSpcReduction="20000"/>
          </a:bodyPr>
          <a:lstStyle/>
          <a:p>
            <a:r>
              <a:rPr lang="en-US" sz="2600" b="1" u="sng" dirty="0" smtClean="0"/>
              <a:t>Id-exists from birth</a:t>
            </a:r>
            <a:endParaRPr lang="en-US" alt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strives 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to satisfy basic sexual and aggressive </a:t>
            </a:r>
            <a:r>
              <a:rPr lang="en-US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drives</a:t>
            </a:r>
          </a:p>
          <a:p>
            <a:pPr lvl="1"/>
            <a:r>
              <a:rPr lang="en-US" alt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operates 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 the </a:t>
            </a:r>
            <a:r>
              <a:rPr lang="en-US" altLang="en-US" sz="2200" i="1" dirty="0">
                <a:latin typeface="Arial" panose="020B0604020202020204" pitchFamily="34" charset="0"/>
                <a:cs typeface="Arial" panose="020B0604020202020204" pitchFamily="34" charset="0"/>
              </a:rPr>
              <a:t>pleasure principle</a:t>
            </a:r>
            <a:r>
              <a:rPr lang="en-US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, demanding immediate gratification</a:t>
            </a:r>
            <a:endParaRPr lang="en-US" sz="2200" b="1" dirty="0" smtClean="0"/>
          </a:p>
          <a:p>
            <a:r>
              <a:rPr lang="en-US" sz="2600" b="1" u="sng" dirty="0" smtClean="0"/>
              <a:t>Ego-emerges around 2/3</a:t>
            </a:r>
          </a:p>
          <a:p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mediates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among the demands of the id, superego, and reality</a:t>
            </a:r>
          </a:p>
          <a:p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operates on the </a:t>
            </a:r>
            <a:r>
              <a:rPr lang="en-US" altLang="en-US" i="1" dirty="0">
                <a:latin typeface="Arial" panose="020B0604020202020204" pitchFamily="34" charset="0"/>
                <a:cs typeface="Arial" panose="020B0604020202020204" pitchFamily="34" charset="0"/>
              </a:rPr>
              <a:t>reality principle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, satisfying the id’s desires in ways that will realistically bring pleasure rather than pain</a:t>
            </a:r>
            <a:endParaRPr lang="en-US" sz="2400" b="1" u="sng" dirty="0" smtClean="0"/>
          </a:p>
          <a:p>
            <a:r>
              <a:rPr lang="en-US" sz="2600" b="1" u="sng" dirty="0" smtClean="0"/>
              <a:t>Superego-develops around 5</a:t>
            </a:r>
          </a:p>
          <a:p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represents internalized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ideals</a:t>
            </a:r>
          </a:p>
          <a:p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provides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standards for judgment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for future 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aspirations  (conscience)</a:t>
            </a:r>
            <a:endParaRPr lang="en-US" sz="2400" b="1" u="sng" dirty="0" smtClean="0"/>
          </a:p>
          <a:p>
            <a:pPr lvl="1"/>
            <a:endParaRPr lang="en-US" sz="2400" b="1" u="sng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568618"/>
          </a:xfrm>
        </p:spPr>
        <p:txBody>
          <a:bodyPr/>
          <a:lstStyle/>
          <a:p>
            <a:pPr algn="ctr"/>
            <a:r>
              <a:rPr lang="en-US" sz="3000" dirty="0" smtClean="0"/>
              <a:t>Psychodynamic</a:t>
            </a:r>
            <a:r>
              <a:rPr lang="en-US" sz="3000" dirty="0"/>
              <a:t>/Psychoanalytic Theories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id_ego_supere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34" y="4250840"/>
            <a:ext cx="4180802" cy="2558401"/>
          </a:xfrm>
          <a:prstGeom prst="rect">
            <a:avLst/>
          </a:prstGeom>
        </p:spPr>
      </p:pic>
      <p:pic>
        <p:nvPicPr>
          <p:cNvPr id="6" name="Picture 5" descr="id_ego_superego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34" y="1835853"/>
            <a:ext cx="4180802" cy="234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65" y="-70213"/>
            <a:ext cx="7556313" cy="995082"/>
          </a:xfrm>
        </p:spPr>
        <p:txBody>
          <a:bodyPr/>
          <a:lstStyle/>
          <a:p>
            <a:pPr algn="ctr"/>
            <a:r>
              <a:rPr lang="en-US" sz="5500" dirty="0"/>
              <a:t>Sigmund Freud: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7383"/>
            <a:ext cx="8462865" cy="56689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Defense mechanisms</a:t>
            </a:r>
            <a:r>
              <a:rPr lang="en-US" sz="2400" dirty="0"/>
              <a:t> </a:t>
            </a:r>
            <a:r>
              <a:rPr lang="en-US" sz="2400" dirty="0" smtClean="0"/>
              <a:t>(4 “R”s, 2 “D”s, 1 “P”, 1 “S”</a:t>
            </a:r>
            <a:endParaRPr lang="en-US" sz="22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4278"/>
            <a:ext cx="9144000" cy="552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4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eud_psychosexu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40" y="703730"/>
            <a:ext cx="7884368" cy="26450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-291352"/>
            <a:ext cx="7556313" cy="995082"/>
          </a:xfrm>
        </p:spPr>
        <p:txBody>
          <a:bodyPr/>
          <a:lstStyle/>
          <a:p>
            <a:pPr algn="ctr"/>
            <a:r>
              <a:rPr lang="en-US" sz="4000" dirty="0"/>
              <a:t>Freud’s Psychosexual </a:t>
            </a:r>
            <a:r>
              <a:rPr lang="en-US" sz="4000" dirty="0" smtClean="0"/>
              <a:t>Stages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919" y="1281404"/>
            <a:ext cx="8702043" cy="4758769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2400" b="1" dirty="0" smtClean="0"/>
              <a:t>Carl Jung’s </a:t>
            </a:r>
            <a:r>
              <a:rPr lang="en-US" sz="2400" dirty="0" smtClean="0"/>
              <a:t>Analytic Theory of Personality-</a:t>
            </a:r>
          </a:p>
          <a:p>
            <a:pPr lvl="1"/>
            <a:r>
              <a:rPr lang="en-US" b="1" dirty="0" smtClean="0"/>
              <a:t>Personal unconscious </a:t>
            </a:r>
            <a:r>
              <a:rPr lang="en-US" dirty="0" smtClean="0"/>
              <a:t>– similar to Freud’s preconscious/unconscious; store all past memories, hidden instincts, and urges unique to us</a:t>
            </a:r>
          </a:p>
          <a:p>
            <a:pPr lvl="1"/>
            <a:r>
              <a:rPr lang="en-US" b="1" dirty="0"/>
              <a:t>C</a:t>
            </a:r>
            <a:r>
              <a:rPr lang="en-US" b="1" dirty="0" smtClean="0"/>
              <a:t>ollective unconscious </a:t>
            </a:r>
            <a:r>
              <a:rPr lang="en-US" dirty="0" smtClean="0"/>
              <a:t>– powerful and influential system of the psyche that contains universal memories and ideas that all people have inherited from our ancestors over the course of evolution (</a:t>
            </a:r>
            <a:r>
              <a:rPr lang="en-US" b="1" dirty="0" smtClean="0"/>
              <a:t>archetypes</a:t>
            </a:r>
            <a:r>
              <a:rPr lang="en-US" dirty="0" smtClean="0"/>
              <a:t>)</a:t>
            </a:r>
          </a:p>
          <a:p>
            <a:pPr lvl="1"/>
            <a:r>
              <a:rPr lang="en-US" b="1" dirty="0" smtClean="0"/>
              <a:t>Individuation </a:t>
            </a:r>
            <a:r>
              <a:rPr lang="en-US" dirty="0" smtClean="0"/>
              <a:t>– the psychological process by which a person becomes an individual, unified whole, including conscious and unconscious processes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4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Neo-Freudians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11911"/>
            <a:ext cx="7556313" cy="5146089"/>
          </a:xfrm>
        </p:spPr>
        <p:txBody>
          <a:bodyPr>
            <a:normAutofit/>
          </a:bodyPr>
          <a:lstStyle/>
          <a:p>
            <a:r>
              <a:rPr lang="en-US" b="1" dirty="0"/>
              <a:t>Alfred Adler’s </a:t>
            </a:r>
            <a:r>
              <a:rPr lang="en-US" dirty="0"/>
              <a:t>Individual </a:t>
            </a:r>
            <a:r>
              <a:rPr lang="en-US" dirty="0" smtClean="0"/>
              <a:t>Psychology</a:t>
            </a:r>
            <a:endParaRPr lang="en-US" dirty="0"/>
          </a:p>
          <a:p>
            <a:pPr lvl="1"/>
            <a:r>
              <a:rPr lang="en-US" dirty="0" smtClean="0"/>
              <a:t>Emphasized social interest as the primary determinant of behavior</a:t>
            </a:r>
          </a:p>
          <a:p>
            <a:pPr lvl="1"/>
            <a:r>
              <a:rPr lang="en-US" dirty="0" smtClean="0"/>
              <a:t>Thought birth order was an important factor</a:t>
            </a:r>
          </a:p>
          <a:p>
            <a:pPr lvl="1"/>
            <a:r>
              <a:rPr lang="en-US" dirty="0" smtClean="0"/>
              <a:t>Strive for superiority—to be altruistic, cooperative, creative, unique, aware and interested in social welfare</a:t>
            </a:r>
          </a:p>
          <a:p>
            <a:pPr lvl="1"/>
            <a:r>
              <a:rPr lang="en-US" b="1" dirty="0" smtClean="0"/>
              <a:t>Inferiority complexes</a:t>
            </a:r>
            <a:r>
              <a:rPr lang="en-US" dirty="0" smtClean="0"/>
              <a:t>—try to compensate based on what we see as physical, intellectual, or social inadequacies</a:t>
            </a:r>
          </a:p>
          <a:p>
            <a:r>
              <a:rPr lang="en-US" b="1" dirty="0" smtClean="0"/>
              <a:t>Karen Horney’s </a:t>
            </a:r>
            <a:r>
              <a:rPr lang="en-US" dirty="0" smtClean="0"/>
              <a:t>Psychoanalytic Theory</a:t>
            </a:r>
          </a:p>
          <a:p>
            <a:pPr lvl="1"/>
            <a:r>
              <a:rPr lang="en-US" dirty="0" smtClean="0"/>
              <a:t>Neo-Freudian; brought a feminist perspective to psychoanalytic theory and attacked the male bias found in Freud’s work</a:t>
            </a:r>
          </a:p>
          <a:p>
            <a:pPr lvl="2"/>
            <a:r>
              <a:rPr lang="en-US" dirty="0" smtClean="0"/>
              <a:t>Countered “penis envy” with “womb envy”</a:t>
            </a:r>
          </a:p>
          <a:p>
            <a:pPr lvl="2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46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25464"/>
          </a:xfrm>
        </p:spPr>
        <p:txBody>
          <a:bodyPr/>
          <a:lstStyle/>
          <a:p>
            <a:pPr algn="ctr"/>
            <a:r>
              <a:rPr lang="en-US" sz="4000" dirty="0" smtClean="0"/>
              <a:t>Measures of Central Tendency</a:t>
            </a:r>
            <a:endParaRPr lang="en-US" sz="4000" dirty="0"/>
          </a:p>
        </p:txBody>
      </p:sp>
      <p:pic>
        <p:nvPicPr>
          <p:cNvPr id="5" name="Content Placeholder 4" descr="MeanMedianModeRang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151" r="-41151"/>
          <a:stretch>
            <a:fillRect/>
          </a:stretch>
        </p:blipFill>
        <p:spPr>
          <a:xfrm>
            <a:off x="-1430911" y="984251"/>
            <a:ext cx="11425997" cy="626765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74701"/>
            <a:ext cx="7558960" cy="583562"/>
          </a:xfrm>
        </p:spPr>
        <p:txBody>
          <a:bodyPr/>
          <a:lstStyle/>
          <a:p>
            <a:pPr algn="ctr"/>
            <a:r>
              <a:rPr lang="en-US" sz="2800" dirty="0" smtClean="0"/>
              <a:t>Mean, Median, Mode &amp; Range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Behavioral Approach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B.F. Skinner-environment shapes who we </a:t>
            </a:r>
            <a:r>
              <a:rPr lang="en-US" dirty="0" smtClean="0"/>
              <a:t>become and our behaviors</a:t>
            </a:r>
          </a:p>
          <a:p>
            <a:r>
              <a:rPr lang="en-US" dirty="0" smtClean="0"/>
              <a:t>Behaviors ARE our personality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90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Humanistic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Abraham Maslow-(next slide) emphasized the goal of self-actualization</a:t>
            </a:r>
          </a:p>
          <a:p>
            <a:pPr lvl="1"/>
            <a:r>
              <a:rPr lang="en-US" dirty="0" smtClean="0"/>
              <a:t>Reaching the best you, you can</a:t>
            </a:r>
          </a:p>
          <a:p>
            <a:r>
              <a:rPr lang="en-US" dirty="0" smtClean="0"/>
              <a:t>Carl Rogers’ self-theory or the view of the individual’s self-concept is formed by “worth” by society and the need for </a:t>
            </a:r>
            <a:r>
              <a:rPr lang="en-US" b="1" dirty="0" smtClean="0"/>
              <a:t>unconditional positive regard</a:t>
            </a:r>
          </a:p>
          <a:p>
            <a:pPr lvl="1"/>
            <a:r>
              <a:rPr lang="en-US" dirty="0" smtClean="0"/>
              <a:t>Acceptance and love from others independent of how we behave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Maslow and Rogers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7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Maslows-Hierarchy-of-Need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5" y="0"/>
            <a:ext cx="88757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4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nduras-framework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502" y="1660571"/>
            <a:ext cx="4431340" cy="29467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200" dirty="0"/>
              <a:t>Cognitive </a:t>
            </a:r>
            <a:r>
              <a:rPr lang="en-US" sz="4200" dirty="0" smtClean="0"/>
              <a:t>&amp; Social-Learning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135" y="1692229"/>
            <a:ext cx="4887954" cy="4954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Reciprocal determinism</a:t>
            </a:r>
          </a:p>
          <a:p>
            <a:r>
              <a:rPr lang="en-US" dirty="0" smtClean="0"/>
              <a:t>3 types of factors affect one another in explaining behavior: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1700" dirty="0" smtClean="0"/>
              <a:t>Personality characteristics and cognitive processes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1700" dirty="0" smtClean="0"/>
              <a:t>The nature, frequency, and intensity of actions</a:t>
            </a:r>
          </a:p>
          <a:p>
            <a:pPr marL="571500" lvl="1" indent="-342900">
              <a:buFont typeface="+mj-lt"/>
              <a:buAutoNum type="arabicPeriod"/>
            </a:pPr>
            <a:r>
              <a:rPr lang="en-US" sz="1700" dirty="0" smtClean="0"/>
              <a:t>Stimuli from the social or physical environment and reinforcement contingencies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sz="3000" dirty="0"/>
              <a:t>Albert Bandura’s Social Cognitive </a:t>
            </a:r>
            <a:r>
              <a:rPr lang="en-US" sz="3000" dirty="0" smtClean="0"/>
              <a:t>Theory</a:t>
            </a:r>
            <a:endParaRPr lang="en-US" sz="30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5135" y="4444472"/>
            <a:ext cx="8357655" cy="24135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r>
              <a:rPr lang="en-US" dirty="0"/>
              <a:t>Julian Rotter’s </a:t>
            </a:r>
            <a:r>
              <a:rPr lang="en-US" u="sng" dirty="0"/>
              <a:t>Social-Learning </a:t>
            </a:r>
            <a:r>
              <a:rPr lang="en-US" u="sng" dirty="0" smtClean="0"/>
              <a:t>Theory </a:t>
            </a:r>
            <a:r>
              <a:rPr lang="en-US" dirty="0" smtClean="0"/>
              <a:t>- </a:t>
            </a:r>
            <a:r>
              <a:rPr lang="en-US" b="1" dirty="0" smtClean="0"/>
              <a:t>locus </a:t>
            </a:r>
            <a:r>
              <a:rPr lang="en-US" b="1" dirty="0"/>
              <a:t>of control</a:t>
            </a:r>
          </a:p>
          <a:p>
            <a:pPr lvl="1"/>
            <a:r>
              <a:rPr lang="en-US" sz="1900" dirty="0"/>
              <a:t>The degree to which we expect the reinforcement or outcome of our behavior is contingent upon our own behavior or personal characteristics (</a:t>
            </a:r>
            <a:r>
              <a:rPr lang="en-US" sz="1900" b="1" dirty="0"/>
              <a:t>internal</a:t>
            </a:r>
            <a:r>
              <a:rPr lang="en-US" sz="1900" dirty="0"/>
              <a:t>), vs. degree to which we expect a reinforcement or outcome of our behavior is a function of luck or fate, or is under the control of others, or is unpredictable (</a:t>
            </a:r>
            <a:r>
              <a:rPr lang="en-US" sz="1900" b="1" dirty="0"/>
              <a:t>external</a:t>
            </a:r>
            <a:r>
              <a:rPr lang="en-US" sz="19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7852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200" dirty="0"/>
              <a:t>Cognitive </a:t>
            </a:r>
            <a:r>
              <a:rPr lang="en-US" sz="4200" dirty="0" smtClean="0"/>
              <a:t>&amp; Social-Learning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20031"/>
            <a:ext cx="7556313" cy="4742489"/>
          </a:xfrm>
        </p:spPr>
        <p:txBody>
          <a:bodyPr>
            <a:normAutofit/>
          </a:bodyPr>
          <a:lstStyle/>
          <a:p>
            <a:r>
              <a:rPr lang="en-US" b="1" dirty="0" smtClean="0"/>
              <a:t>Trait</a:t>
            </a:r>
            <a:r>
              <a:rPr lang="en-US" dirty="0" smtClean="0"/>
              <a:t>-relatively permanent characteristic of our personality that can be used to predict our behavior (cardinal, central, secondary-See P. 190 in 5 Steps To A 5 Review Book)</a:t>
            </a:r>
          </a:p>
          <a:p>
            <a:r>
              <a:rPr lang="en-US" b="1" u="sng" dirty="0" smtClean="0"/>
              <a:t>Hans </a:t>
            </a:r>
            <a:r>
              <a:rPr lang="en-US" b="1" u="sng" dirty="0" err="1" smtClean="0"/>
              <a:t>Eysenck’s</a:t>
            </a:r>
            <a:r>
              <a:rPr lang="en-US" b="1" u="sng" dirty="0" smtClean="0"/>
              <a:t> </a:t>
            </a:r>
            <a:r>
              <a:rPr lang="en-US" dirty="0" smtClean="0"/>
              <a:t>Personality Dimensions</a:t>
            </a:r>
          </a:p>
          <a:p>
            <a:pPr lvl="1"/>
            <a:r>
              <a:rPr lang="en-US" b="1" dirty="0" smtClean="0"/>
              <a:t>Factor analysis-</a:t>
            </a:r>
            <a:r>
              <a:rPr lang="en-US" dirty="0" smtClean="0"/>
              <a:t>statistical procedure that finds common factors among groups of items</a:t>
            </a:r>
            <a:endParaRPr lang="en-US" b="1" dirty="0" smtClean="0"/>
          </a:p>
          <a:p>
            <a:pPr lvl="1"/>
            <a:r>
              <a:rPr lang="en-US" b="1" dirty="0" smtClean="0"/>
              <a:t>Extroversion</a:t>
            </a:r>
            <a:r>
              <a:rPr lang="en-US" dirty="0" smtClean="0"/>
              <a:t> (extraversion)-social ability/tendency to pay attention to external environment (as opposed to private)</a:t>
            </a:r>
          </a:p>
          <a:p>
            <a:pPr lvl="1"/>
            <a:r>
              <a:rPr lang="en-US" b="1" dirty="0" smtClean="0"/>
              <a:t>Neuroticism</a:t>
            </a:r>
            <a:r>
              <a:rPr lang="en-US" dirty="0" smtClean="0"/>
              <a:t>-measures our level of instability-how moody, anxious, and unreliable we are (as opposed to stability—calm, even-tempered, reliable)</a:t>
            </a:r>
            <a:endParaRPr lang="en-US" b="1" dirty="0" smtClean="0"/>
          </a:p>
          <a:p>
            <a:pPr lvl="1"/>
            <a:r>
              <a:rPr lang="en-US" dirty="0" smtClean="0"/>
              <a:t>Twin </a:t>
            </a:r>
            <a:r>
              <a:rPr lang="en-US" dirty="0" smtClean="0"/>
              <a:t>studies indicated a hereditary </a:t>
            </a:r>
            <a:r>
              <a:rPr lang="en-US" dirty="0" smtClean="0"/>
              <a:t>component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Gordon </a:t>
            </a:r>
            <a:r>
              <a:rPr lang="en-US" sz="3000" dirty="0" err="1" smtClean="0"/>
              <a:t>Allport’s</a:t>
            </a:r>
            <a:r>
              <a:rPr lang="en-US" sz="3000" dirty="0" smtClean="0"/>
              <a:t> Trait Theory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83470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3" y="-201431"/>
            <a:ext cx="7556313" cy="995082"/>
          </a:xfrm>
        </p:spPr>
        <p:txBody>
          <a:bodyPr/>
          <a:lstStyle/>
          <a:p>
            <a:r>
              <a:rPr lang="en-US" dirty="0" smtClean="0"/>
              <a:t>The Big Five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713037"/>
            <a:ext cx="7556313" cy="4144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Can also use mnemonic “CANOE” instead-whichever helps you remember the BIG FIVE easiest.</a:t>
            </a:r>
            <a:endParaRPr lang="en-US" dirty="0"/>
          </a:p>
        </p:txBody>
      </p:sp>
      <p:pic>
        <p:nvPicPr>
          <p:cNvPr id="6" name="Picture 5" descr="Big Five_personalit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645" y="773871"/>
            <a:ext cx="9358604" cy="528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9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11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31636"/>
            <a:ext cx="8022071" cy="471072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8800" dirty="0" smtClean="0"/>
              <a:t>Testing &amp; Individual Differences</a:t>
            </a:r>
          </a:p>
          <a:p>
            <a:pPr marL="0" indent="0" algn="ctr">
              <a:buNone/>
            </a:pPr>
            <a:r>
              <a:rPr lang="en-US" sz="8200" i="1" dirty="0" smtClean="0"/>
              <a:t>“Intelligence”</a:t>
            </a:r>
          </a:p>
          <a:p>
            <a:pPr marL="0" indent="0" algn="ctr">
              <a:buNone/>
            </a:pPr>
            <a:r>
              <a:rPr lang="en-US" sz="8200" dirty="0" smtClean="0"/>
              <a:t>5 – 7%</a:t>
            </a:r>
            <a:endParaRPr lang="en-US" sz="8200" dirty="0"/>
          </a:p>
        </p:txBody>
      </p:sp>
    </p:spTree>
    <p:extLst>
      <p:ext uri="{BB962C8B-B14F-4D97-AF65-F5344CB8AC3E}">
        <p14:creationId xmlns:p14="http://schemas.microsoft.com/office/powerpoint/2010/main" val="239090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00" y="134471"/>
            <a:ext cx="8009343" cy="995082"/>
          </a:xfrm>
        </p:spPr>
        <p:txBody>
          <a:bodyPr/>
          <a:lstStyle/>
          <a:p>
            <a:pPr algn="ctr"/>
            <a:r>
              <a:rPr lang="en-US" sz="4000" dirty="0" smtClean="0"/>
              <a:t>Assessing &amp; Testing Intelligence</a:t>
            </a:r>
            <a:endParaRPr lang="en-US" sz="4000" dirty="0"/>
          </a:p>
        </p:txBody>
      </p:sp>
      <p:pic>
        <p:nvPicPr>
          <p:cNvPr id="5" name="Picture 4" descr="mentalage_chronological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5" y="1129553"/>
            <a:ext cx="6311372" cy="1706953"/>
          </a:xfrm>
          <a:prstGeom prst="rect">
            <a:avLst/>
          </a:prstGeom>
        </p:spPr>
      </p:pic>
      <p:pic>
        <p:nvPicPr>
          <p:cNvPr id="8" name="Picture 7" descr="the_normal_cur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4" y="2894227"/>
            <a:ext cx="9101225" cy="3963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2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000" dirty="0" smtClean="0"/>
              <a:t>Types of Intelligence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129554"/>
            <a:ext cx="8521381" cy="5610416"/>
          </a:xfrm>
        </p:spPr>
        <p:txBody>
          <a:bodyPr>
            <a:normAutofit/>
          </a:bodyPr>
          <a:lstStyle/>
          <a:p>
            <a:r>
              <a:rPr lang="en-US" dirty="0" smtClean="0"/>
              <a:t>Gardner’s Multiple Intelligence  </a:t>
            </a:r>
            <a:r>
              <a:rPr lang="en-US" dirty="0" smtClean="0">
                <a:sym typeface="Wingdings"/>
              </a:rPr>
              <a:t></a:t>
            </a:r>
            <a:endParaRPr lang="en-US" dirty="0" smtClean="0"/>
          </a:p>
          <a:p>
            <a:r>
              <a:rPr lang="en-US" dirty="0" smtClean="0"/>
              <a:t>Heredity/Environment</a:t>
            </a:r>
          </a:p>
          <a:p>
            <a:pPr lvl="1"/>
            <a:r>
              <a:rPr lang="en-US" dirty="0" smtClean="0"/>
              <a:t>Down Syndrome</a:t>
            </a:r>
          </a:p>
          <a:p>
            <a:pPr lvl="1"/>
            <a:r>
              <a:rPr lang="en-US" dirty="0" smtClean="0"/>
              <a:t>Fetal Alcohol Syndrome</a:t>
            </a:r>
          </a:p>
          <a:p>
            <a:pPr lvl="1"/>
            <a:r>
              <a:rPr lang="en-US" dirty="0" smtClean="0"/>
              <a:t>PKU (Phenylketonuria)</a:t>
            </a:r>
          </a:p>
          <a:p>
            <a:r>
              <a:rPr lang="en-US" dirty="0" smtClean="0"/>
              <a:t>Twin Studies-identical/fraternal</a:t>
            </a:r>
          </a:p>
          <a:p>
            <a:r>
              <a:rPr lang="en-US" dirty="0" smtClean="0"/>
              <a:t>Environment </a:t>
            </a:r>
            <a:r>
              <a:rPr lang="en-US" dirty="0" smtClean="0"/>
              <a:t>– Heritability</a:t>
            </a:r>
          </a:p>
          <a:p>
            <a:r>
              <a:rPr lang="en-US" dirty="0" smtClean="0"/>
              <a:t>Human Diversity</a:t>
            </a:r>
            <a:endParaRPr lang="en-US" dirty="0"/>
          </a:p>
          <a:p>
            <a:pPr lvl="1"/>
            <a:r>
              <a:rPr lang="en-US" dirty="0" smtClean="0"/>
              <a:t>Within-group differences</a:t>
            </a:r>
          </a:p>
          <a:p>
            <a:pPr lvl="1"/>
            <a:r>
              <a:rPr lang="en-US" dirty="0" smtClean="0"/>
              <a:t>Between-group differences</a:t>
            </a:r>
          </a:p>
          <a:p>
            <a:pPr lvl="1"/>
            <a:r>
              <a:rPr lang="en-US" dirty="0" smtClean="0"/>
              <a:t>Stereotype threat</a:t>
            </a:r>
          </a:p>
        </p:txBody>
      </p:sp>
      <p:pic>
        <p:nvPicPr>
          <p:cNvPr id="5" name="Picture 4" descr="multipleintelligenc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76" y="1129554"/>
            <a:ext cx="3853189" cy="564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5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81518"/>
            <a:ext cx="8122373" cy="5176482"/>
          </a:xfrm>
        </p:spPr>
        <p:txBody>
          <a:bodyPr>
            <a:normAutofit/>
          </a:bodyPr>
          <a:lstStyle/>
          <a:p>
            <a:r>
              <a:rPr lang="en-US" dirty="0" smtClean="0"/>
              <a:t>3 areas testing on traditional intelligence tests logical-mathematical, verbal-linguistic, and spatial</a:t>
            </a:r>
          </a:p>
          <a:p>
            <a:r>
              <a:rPr lang="en-US" dirty="0" smtClean="0"/>
              <a:t>5 areas not usually tested on standardized testing: musical, bodily-kinesthetic, naturalistic, intrapersonal, &amp; interpersonal</a:t>
            </a:r>
          </a:p>
          <a:p>
            <a:r>
              <a:rPr lang="en-US" b="1" dirty="0" smtClean="0"/>
              <a:t>Emotional intelligence</a:t>
            </a:r>
            <a:r>
              <a:rPr lang="en-US" dirty="0" smtClean="0"/>
              <a:t>-</a:t>
            </a:r>
            <a:r>
              <a:rPr lang="en-US" dirty="0" err="1" smtClean="0"/>
              <a:t>Salovey</a:t>
            </a:r>
            <a:r>
              <a:rPr lang="en-US" dirty="0" smtClean="0"/>
              <a:t> and Mayer=ability to perceive, express, understand and regulate emotions</a:t>
            </a:r>
          </a:p>
          <a:p>
            <a:pPr lvl="1"/>
            <a:r>
              <a:rPr lang="en-US" dirty="0" smtClean="0"/>
              <a:t>Combines Gardner’s interpersonal and intrapersonal intelligences</a:t>
            </a:r>
          </a:p>
          <a:p>
            <a:r>
              <a:rPr lang="en-US" dirty="0" smtClean="0"/>
              <a:t>Sternberg believes intelligence is more than what is typically measured by traditional IQ tests—3 distinct types of intelligence</a:t>
            </a:r>
          </a:p>
          <a:p>
            <a:pPr lvl="1"/>
            <a:r>
              <a:rPr lang="en-US" b="1" dirty="0" err="1" smtClean="0"/>
              <a:t>Triarchic</a:t>
            </a:r>
            <a:r>
              <a:rPr lang="en-US" b="1" dirty="0" smtClean="0"/>
              <a:t> theory of intelligence:</a:t>
            </a:r>
          </a:p>
          <a:p>
            <a:pPr lvl="2"/>
            <a:r>
              <a:rPr lang="en-US" b="1" dirty="0" smtClean="0"/>
              <a:t>Analytical</a:t>
            </a:r>
          </a:p>
          <a:p>
            <a:pPr lvl="2"/>
            <a:r>
              <a:rPr lang="en-US" b="1" dirty="0" smtClean="0"/>
              <a:t>Creative</a:t>
            </a:r>
          </a:p>
          <a:p>
            <a:pPr lvl="2"/>
            <a:r>
              <a:rPr lang="en-US" b="1" dirty="0" smtClean="0"/>
              <a:t>Practical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Theory of multiple intelligence-Gardner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5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413" y="-434695"/>
            <a:ext cx="7374374" cy="1180814"/>
          </a:xfrm>
        </p:spPr>
        <p:txBody>
          <a:bodyPr/>
          <a:lstStyle/>
          <a:p>
            <a:pPr algn="ctr"/>
            <a:r>
              <a:rPr lang="en-US" sz="5500" dirty="0" smtClean="0"/>
              <a:t>Standard Deviation</a:t>
            </a:r>
            <a:endParaRPr lang="en-US" sz="5500" dirty="0"/>
          </a:p>
        </p:txBody>
      </p:sp>
      <p:pic>
        <p:nvPicPr>
          <p:cNvPr id="5" name="Content Placeholder 4" descr="StandardDeviati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42" r="-13142"/>
          <a:stretch>
            <a:fillRect/>
          </a:stretch>
        </p:blipFill>
        <p:spPr>
          <a:xfrm>
            <a:off x="-156959" y="1259633"/>
            <a:ext cx="8890460" cy="464664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906278"/>
            <a:ext cx="9144000" cy="1069839"/>
          </a:xfrm>
        </p:spPr>
        <p:txBody>
          <a:bodyPr/>
          <a:lstStyle/>
          <a:p>
            <a:r>
              <a:rPr lang="en-US" sz="2000" b="1" dirty="0" smtClean="0"/>
              <a:t>In a normal curve, 68% of the scores are within 1 standard deviation of the mean, 95% fall with 2 standard deviations, and 99% are within 3 standard deviations.</a:t>
            </a:r>
            <a:endParaRPr lang="en-US" sz="2000" b="1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264368" y="540845"/>
            <a:ext cx="9144000" cy="106983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None/>
              <a:defRPr lang="en-US"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 lang="en-US" sz="9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None/>
              <a:defRPr lang="en-US" sz="9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 lang="en-US" sz="9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Measure of variation (or variability) that indicates the typical      distance between the scores of a distribution and the mean.                                     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65" y="402799"/>
            <a:ext cx="7556313" cy="995082"/>
          </a:xfrm>
        </p:spPr>
        <p:txBody>
          <a:bodyPr/>
          <a:lstStyle/>
          <a:p>
            <a:r>
              <a:rPr lang="en-US" dirty="0" smtClean="0"/>
              <a:t>Heredity/Environment on Intelligence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Down Syndrome</a:t>
            </a:r>
            <a:r>
              <a:rPr lang="en-US" dirty="0" smtClean="0"/>
              <a:t>-21st</a:t>
            </a:r>
            <a:r>
              <a:rPr lang="en-US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smtClean="0"/>
              <a:t>Chromosome (primarily hereditary-genetic defect)</a:t>
            </a:r>
          </a:p>
          <a:p>
            <a:r>
              <a:rPr lang="en-US" b="1" dirty="0" smtClean="0"/>
              <a:t>Fetal Alcohol Syndrome (FAS)</a:t>
            </a:r>
            <a:r>
              <a:rPr lang="en-US" dirty="0" smtClean="0"/>
              <a:t>-prenatal exposure to alcohol (primarily environmental)</a:t>
            </a:r>
          </a:p>
          <a:p>
            <a:r>
              <a:rPr lang="en-US" b="1" dirty="0" smtClean="0"/>
              <a:t>Phenylketonuria (PKU)</a:t>
            </a:r>
            <a:r>
              <a:rPr lang="en-US" dirty="0" smtClean="0"/>
              <a:t>-interaction of nature/nurture</a:t>
            </a:r>
          </a:p>
          <a:p>
            <a:pPr lvl="1"/>
            <a:r>
              <a:rPr lang="en-US" dirty="0" smtClean="0"/>
              <a:t>Born without the ability to breakdown </a:t>
            </a:r>
            <a:r>
              <a:rPr lang="en-US" dirty="0"/>
              <a:t>amino acid </a:t>
            </a:r>
            <a:r>
              <a:rPr lang="en-US" dirty="0" smtClean="0"/>
              <a:t>phenylalanine</a:t>
            </a:r>
          </a:p>
          <a:p>
            <a:pPr lvl="1"/>
            <a:r>
              <a:rPr lang="en-US" dirty="0" smtClean="0"/>
              <a:t>Passed onto child from BOTH parents, if only from ONE then just a carrier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929642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12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31636"/>
            <a:ext cx="8022071" cy="4710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Abnormal Psychology</a:t>
            </a:r>
            <a:endParaRPr lang="en-US" sz="8200" i="1" dirty="0" smtClean="0"/>
          </a:p>
          <a:p>
            <a:pPr marL="0" indent="0" algn="ctr">
              <a:buNone/>
            </a:pPr>
            <a:r>
              <a:rPr lang="en-US" sz="8200" dirty="0" smtClean="0"/>
              <a:t>7 – 9%</a:t>
            </a:r>
            <a:endParaRPr lang="en-US" sz="8200" dirty="0"/>
          </a:p>
        </p:txBody>
      </p:sp>
    </p:spTree>
    <p:extLst>
      <p:ext uri="{BB962C8B-B14F-4D97-AF65-F5344CB8AC3E}">
        <p14:creationId xmlns:p14="http://schemas.microsoft.com/office/powerpoint/2010/main" val="291663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200" dirty="0" smtClean="0"/>
              <a:t>What is disordered behavior?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885" y="1981200"/>
            <a:ext cx="8478045" cy="4144963"/>
          </a:xfrm>
        </p:spPr>
        <p:txBody>
          <a:bodyPr>
            <a:noAutofit/>
          </a:bodyPr>
          <a:lstStyle/>
          <a:p>
            <a:r>
              <a:rPr lang="en-US" sz="3600" dirty="0" smtClean="0"/>
              <a:t>  </a:t>
            </a:r>
            <a:r>
              <a:rPr lang="en-US" sz="3600" dirty="0" smtClean="0"/>
              <a:t>Abnormal</a:t>
            </a:r>
            <a:endParaRPr lang="en-US" sz="3600" dirty="0" smtClean="0"/>
          </a:p>
          <a:p>
            <a:r>
              <a:rPr lang="en-US" sz="3600" dirty="0" smtClean="0"/>
              <a:t>  Distressful</a:t>
            </a:r>
          </a:p>
          <a:p>
            <a:r>
              <a:rPr lang="en-US" sz="3600" dirty="0" smtClean="0"/>
              <a:t>  Harmful dysfunctional</a:t>
            </a:r>
          </a:p>
          <a:p>
            <a:endParaRPr lang="en-US" sz="1050" dirty="0"/>
          </a:p>
          <a:p>
            <a:r>
              <a:rPr lang="en-US" sz="3600" dirty="0" smtClean="0"/>
              <a:t>  Will vary with time, context (situation) and culture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Does it fit the following criteria?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Diagnosing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Medical Model</a:t>
            </a:r>
          </a:p>
          <a:p>
            <a:pPr lvl="1"/>
            <a:r>
              <a:rPr lang="en-US" dirty="0" smtClean="0"/>
              <a:t>medical problem, with medical cause &amp; medical treatment </a:t>
            </a:r>
            <a:endParaRPr lang="en-US" dirty="0"/>
          </a:p>
          <a:p>
            <a:r>
              <a:rPr lang="en-US" b="1" dirty="0" err="1" smtClean="0"/>
              <a:t>Phillippe</a:t>
            </a:r>
            <a:r>
              <a:rPr lang="en-US" b="1" dirty="0" smtClean="0"/>
              <a:t> </a:t>
            </a:r>
            <a:r>
              <a:rPr lang="en-US" b="1" dirty="0" err="1" smtClean="0"/>
              <a:t>Pinel</a:t>
            </a:r>
            <a:r>
              <a:rPr lang="en-US" b="1" dirty="0" smtClean="0"/>
              <a:t> </a:t>
            </a:r>
            <a:r>
              <a:rPr lang="en-US" dirty="0" smtClean="0"/>
              <a:t>encouraged “moral treatment” with humane conditions</a:t>
            </a:r>
          </a:p>
          <a:p>
            <a:r>
              <a:rPr lang="en-US" b="1" u="sng" dirty="0" smtClean="0"/>
              <a:t>DSM-V </a:t>
            </a:r>
            <a:r>
              <a:rPr lang="en-US" dirty="0" smtClean="0"/>
              <a:t>(Diagnostic and Statistical Manual of Mental Disorders, </a:t>
            </a:r>
            <a:r>
              <a:rPr lang="en-US" dirty="0" smtClean="0"/>
              <a:t>Fifth Edition)</a:t>
            </a:r>
            <a:endParaRPr lang="en-US" dirty="0" smtClean="0"/>
          </a:p>
          <a:p>
            <a:pPr lvl="1"/>
            <a:r>
              <a:rPr lang="en-US" dirty="0" smtClean="0"/>
              <a:t>classifies disorders, offers uniformity in diagnoses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5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Anxiety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19" y="1981200"/>
            <a:ext cx="6943848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Generalized Anxiety Disorder</a:t>
            </a:r>
          </a:p>
          <a:p>
            <a:pPr lvl="1"/>
            <a:r>
              <a:rPr lang="en-US" dirty="0" smtClean="0"/>
              <a:t>unexplainably &amp; continually tense &amp; uneasy</a:t>
            </a:r>
          </a:p>
          <a:p>
            <a:r>
              <a:rPr lang="en-US" dirty="0" smtClean="0"/>
              <a:t>Panic disorder</a:t>
            </a:r>
          </a:p>
          <a:p>
            <a:pPr lvl="1"/>
            <a:r>
              <a:rPr lang="en-US" dirty="0" smtClean="0"/>
              <a:t>sudden episodes or intense dread; panic attacks</a:t>
            </a:r>
          </a:p>
          <a:p>
            <a:r>
              <a:rPr lang="en-US" dirty="0" smtClean="0"/>
              <a:t>Phobias (Phobic Disorder)</a:t>
            </a:r>
          </a:p>
          <a:p>
            <a:pPr lvl="1"/>
            <a:r>
              <a:rPr lang="en-US" dirty="0" smtClean="0"/>
              <a:t>irrationally &amp; intensely afraid of a specific object or situation</a:t>
            </a:r>
          </a:p>
          <a:p>
            <a:r>
              <a:rPr lang="en-US" dirty="0" smtClean="0"/>
              <a:t>Obsessive-Compulsive Disorder (OCD)</a:t>
            </a:r>
          </a:p>
          <a:p>
            <a:pPr lvl="1"/>
            <a:r>
              <a:rPr lang="en-US" dirty="0" smtClean="0"/>
              <a:t>troubled by repetitive thoughts or actions </a:t>
            </a:r>
          </a:p>
          <a:p>
            <a:r>
              <a:rPr lang="en-US" dirty="0" smtClean="0"/>
              <a:t>Post-Traumatic Stress Disorder (PTSD)</a:t>
            </a:r>
          </a:p>
          <a:p>
            <a:pPr lvl="1"/>
            <a:r>
              <a:rPr lang="en-US" dirty="0" smtClean="0"/>
              <a:t>lingering memories, nightmares &amp; other symptoms for weeks after a severely threatening, uncontrollable event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marked by distressing, persistent anxiety or dysfunctional anxiety-reducing behaviors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5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Somatoform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04253"/>
            <a:ext cx="5690515" cy="483294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Conversion Disorder</a:t>
            </a:r>
          </a:p>
          <a:p>
            <a:pPr lvl="1"/>
            <a:r>
              <a:rPr lang="en-US" sz="2000" dirty="0" smtClean="0"/>
              <a:t>rare disorder where a person experiences very specific genuine physical symptoms for which no physiological basis can be found</a:t>
            </a:r>
          </a:p>
          <a:p>
            <a:pPr lvl="2"/>
            <a:r>
              <a:rPr lang="en-US" sz="2000" dirty="0" smtClean="0"/>
              <a:t>i.e.-go </a:t>
            </a:r>
            <a:r>
              <a:rPr lang="en-US" sz="2000" dirty="0" smtClean="0"/>
              <a:t>blind after witnessing something horrific</a:t>
            </a:r>
          </a:p>
          <a:p>
            <a:r>
              <a:rPr lang="en-US" sz="2400" dirty="0" smtClean="0"/>
              <a:t>Hypochondriasis </a:t>
            </a:r>
          </a:p>
          <a:p>
            <a:pPr lvl="1"/>
            <a:r>
              <a:rPr lang="en-US" sz="2000" dirty="0" smtClean="0"/>
              <a:t>person interprets normal physical sensations as symptoms of a disease/disorder/syndrome</a:t>
            </a:r>
          </a:p>
          <a:p>
            <a:pPr lvl="2"/>
            <a:r>
              <a:rPr lang="en-US" sz="2000" dirty="0" smtClean="0"/>
              <a:t>bruise on leg = bone cancer, </a:t>
            </a:r>
            <a:r>
              <a:rPr lang="en-US" sz="2000" dirty="0" err="1" smtClean="0"/>
              <a:t>etc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symptoms take a bodily form                                  without apparent physical cause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597" y="2045440"/>
            <a:ext cx="1877881" cy="451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5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Dissociative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153695"/>
            <a:ext cx="7556313" cy="4528282"/>
          </a:xfrm>
        </p:spPr>
        <p:txBody>
          <a:bodyPr/>
          <a:lstStyle/>
          <a:p>
            <a:r>
              <a:rPr lang="en-US" sz="2400" dirty="0" smtClean="0"/>
              <a:t>Dissociative Identity Disorder</a:t>
            </a:r>
          </a:p>
          <a:p>
            <a:pPr lvl="1"/>
            <a:r>
              <a:rPr lang="en-US" sz="2000" dirty="0" smtClean="0"/>
              <a:t>rare disorder in which a person exhibits two or more distinct and alternating personalities (formerly multiple personality disorder)</a:t>
            </a:r>
          </a:p>
          <a:p>
            <a:r>
              <a:rPr lang="en-US" sz="2400" dirty="0" smtClean="0"/>
              <a:t>Dissociative Fugue</a:t>
            </a:r>
          </a:p>
          <a:p>
            <a:pPr lvl="1"/>
            <a:r>
              <a:rPr lang="en-US" sz="2000" dirty="0" smtClean="0"/>
              <a:t>flee and end up in another city/town/state with no recollection of their past and sometimes who they are</a:t>
            </a:r>
          </a:p>
          <a:p>
            <a:r>
              <a:rPr lang="en-US" sz="2400" dirty="0" smtClean="0"/>
              <a:t>Dissociative Amnesia</a:t>
            </a:r>
          </a:p>
          <a:p>
            <a:pPr lvl="1"/>
            <a:r>
              <a:rPr lang="en-US" sz="2000" dirty="0" smtClean="0"/>
              <a:t>forget periods of time where they experienced trauma or extreme upset</a:t>
            </a:r>
          </a:p>
          <a:p>
            <a:pPr lv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conscious awareness becomes separated from previous memories, thoughts and feelings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5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Mood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Major Depressive Disorder</a:t>
            </a:r>
          </a:p>
          <a:p>
            <a:pPr lvl="1"/>
            <a:r>
              <a:rPr lang="en-US" sz="2000" dirty="0" smtClean="0"/>
              <a:t>two or more weeks of significantly depressed moods, feelings of worthlessness, and diminished interest or please in most activities (in the absence of drugs)</a:t>
            </a:r>
          </a:p>
          <a:p>
            <a:r>
              <a:rPr lang="en-US" sz="2400" dirty="0" smtClean="0"/>
              <a:t>Bipolar Disorder</a:t>
            </a:r>
          </a:p>
          <a:p>
            <a:pPr lvl="1"/>
            <a:r>
              <a:rPr lang="en-US" sz="2000" dirty="0" smtClean="0"/>
              <a:t>alternates between the hopelessness and lethargy of depression and the overexcited state of mania (extreme highs and lows in brain activity)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characterized by emotional extremes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Schizophrenia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854" y="2208918"/>
            <a:ext cx="8992146" cy="4649082"/>
          </a:xfrm>
        </p:spPr>
        <p:txBody>
          <a:bodyPr>
            <a:noAutofit/>
          </a:bodyPr>
          <a:lstStyle/>
          <a:p>
            <a:r>
              <a:rPr lang="en-US" sz="2400" dirty="0" smtClean="0"/>
              <a:t>Paranoid-</a:t>
            </a:r>
            <a:r>
              <a:rPr lang="en-US" sz="2000" dirty="0" smtClean="0"/>
              <a:t>delusions </a:t>
            </a:r>
            <a:r>
              <a:rPr lang="en-US" sz="2000" dirty="0" smtClean="0"/>
              <a:t>or hallucinations, themes of persecution or grandiosity</a:t>
            </a:r>
          </a:p>
          <a:p>
            <a:r>
              <a:rPr lang="en-US" sz="2400" dirty="0" smtClean="0"/>
              <a:t>Disorganized-</a:t>
            </a:r>
            <a:r>
              <a:rPr lang="en-US" sz="2000" dirty="0" smtClean="0"/>
              <a:t>speech </a:t>
            </a:r>
            <a:r>
              <a:rPr lang="en-US" sz="2000" dirty="0" smtClean="0"/>
              <a:t>or behavior, flat or inappropriate behavior</a:t>
            </a:r>
          </a:p>
          <a:p>
            <a:r>
              <a:rPr lang="en-US" sz="2400" dirty="0" smtClean="0"/>
              <a:t>Catatonic-</a:t>
            </a:r>
            <a:r>
              <a:rPr lang="en-US" sz="2000" dirty="0" smtClean="0"/>
              <a:t>immobility </a:t>
            </a:r>
            <a:r>
              <a:rPr lang="en-US" sz="2000" dirty="0" smtClean="0"/>
              <a:t>(or excessive or purposeless movement), extreme negativism, and/or </a:t>
            </a:r>
            <a:r>
              <a:rPr lang="en-US" sz="2000" dirty="0" err="1" smtClean="0"/>
              <a:t>parrotlike</a:t>
            </a:r>
            <a:r>
              <a:rPr lang="en-US" sz="2000" dirty="0" smtClean="0"/>
              <a:t> repeating of another’s speech or movement</a:t>
            </a:r>
          </a:p>
          <a:p>
            <a:r>
              <a:rPr lang="en-US" sz="2400" dirty="0" smtClean="0"/>
              <a:t>Residual-</a:t>
            </a:r>
            <a:r>
              <a:rPr lang="en-US" sz="2000" dirty="0" smtClean="0"/>
              <a:t>withdrawal</a:t>
            </a:r>
            <a:r>
              <a:rPr lang="en-US" sz="2000" dirty="0"/>
              <a:t>, after hallucinations and delusions have disappeared</a:t>
            </a:r>
          </a:p>
          <a:p>
            <a:r>
              <a:rPr lang="en-US" sz="2400" dirty="0" smtClean="0"/>
              <a:t>Undifferentiated</a:t>
            </a:r>
            <a:r>
              <a:rPr lang="en-US" sz="2400" dirty="0"/>
              <a:t>-</a:t>
            </a:r>
            <a:r>
              <a:rPr lang="en-US" sz="2000" dirty="0" smtClean="0"/>
              <a:t>many </a:t>
            </a:r>
            <a:r>
              <a:rPr lang="en-US" sz="2000" dirty="0" smtClean="0"/>
              <a:t>and varied </a:t>
            </a:r>
            <a:r>
              <a:rPr lang="en-US" sz="2000" dirty="0" smtClean="0"/>
              <a:t>symptoms</a:t>
            </a:r>
            <a:endParaRPr lang="en-US" sz="20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sz="2200" dirty="0" smtClean="0"/>
              <a:t>group of severe disorders characterized by disorganized &amp; delusional thinking, disturbed perceptions &amp; inappropriate emotions &amp; actions.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Personality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567867"/>
            <a:ext cx="7556313" cy="355829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Antisocial personality disorder</a:t>
            </a:r>
          </a:p>
          <a:p>
            <a:pPr lvl="1"/>
            <a:r>
              <a:rPr lang="en-US" sz="2400" dirty="0" smtClean="0"/>
              <a:t>usually male, exhibits a lack of conscience for wrongdoing, even toward friend and family members</a:t>
            </a:r>
          </a:p>
          <a:p>
            <a:pPr lvl="1"/>
            <a:r>
              <a:rPr lang="en-US" sz="2400" dirty="0" smtClean="0"/>
              <a:t>may be aggressive and ruthless or a clever con artist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inflexible and enduring behavior patterns that impair social functioning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33095"/>
          </a:xfrm>
        </p:spPr>
        <p:txBody>
          <a:bodyPr/>
          <a:lstStyle/>
          <a:p>
            <a:pPr algn="ctr"/>
            <a:r>
              <a:rPr lang="en-US" sz="6000" dirty="0" smtClean="0"/>
              <a:t>Statistics</a:t>
            </a:r>
            <a:endParaRPr lang="en-US" sz="6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27" y="864930"/>
            <a:ext cx="7558960" cy="936687"/>
          </a:xfrm>
        </p:spPr>
        <p:txBody>
          <a:bodyPr/>
          <a:lstStyle/>
          <a:p>
            <a:r>
              <a:rPr lang="en-US" sz="2800" dirty="0" smtClean="0"/>
              <a:t>Descriptive Statistics-information/statistics that describe a set of data</a:t>
            </a:r>
            <a:endParaRPr lang="en-US" sz="2800" dirty="0"/>
          </a:p>
          <a:p>
            <a:r>
              <a:rPr lang="en-US" sz="2800" dirty="0" smtClean="0"/>
              <a:t>Inferential Statistics-Statistics that are used to determine whether or not findings can be applied (inferred) to the larger population from which the sample was selected.</a:t>
            </a:r>
          </a:p>
          <a:p>
            <a:r>
              <a:rPr lang="en-US" sz="2800" dirty="0" smtClean="0"/>
              <a:t>Impossible to have a perfect sample (that is 100% representative of the population); inferential statistics tests yield a </a:t>
            </a:r>
            <a:r>
              <a:rPr lang="en-US" sz="2800" i="1" dirty="0" smtClean="0"/>
              <a:t>p</a:t>
            </a:r>
            <a:r>
              <a:rPr lang="en-US" sz="2800" dirty="0" smtClean="0"/>
              <a:t> value.  If the </a:t>
            </a:r>
            <a:r>
              <a:rPr lang="en-US" sz="2800" i="1" dirty="0" smtClean="0"/>
              <a:t>p</a:t>
            </a:r>
            <a:r>
              <a:rPr lang="en-US" sz="2800" dirty="0" smtClean="0"/>
              <a:t> value is .05 or less the results are deemed to be statistically significant.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13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31636"/>
            <a:ext cx="8022071" cy="471072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8800" dirty="0" smtClean="0"/>
              <a:t>Treatment of Psychological Disorders</a:t>
            </a:r>
          </a:p>
          <a:p>
            <a:pPr marL="0" indent="0" algn="ctr">
              <a:buNone/>
            </a:pPr>
            <a:r>
              <a:rPr lang="en-US" sz="8200" dirty="0" smtClean="0"/>
              <a:t>5 – 7%</a:t>
            </a:r>
            <a:endParaRPr lang="en-US" sz="8200" dirty="0"/>
          </a:p>
        </p:txBody>
      </p:sp>
    </p:spTree>
    <p:extLst>
      <p:ext uri="{BB962C8B-B14F-4D97-AF65-F5344CB8AC3E}">
        <p14:creationId xmlns:p14="http://schemas.microsoft.com/office/powerpoint/2010/main" val="26368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676763"/>
            <a:ext cx="7556313" cy="4144963"/>
          </a:xfrm>
        </p:spPr>
        <p:txBody>
          <a:bodyPr/>
          <a:lstStyle/>
          <a:p>
            <a:r>
              <a:rPr lang="en-US" b="1" dirty="0" smtClean="0"/>
              <a:t>Psychoanalysis</a:t>
            </a:r>
            <a:r>
              <a:rPr lang="en-US" dirty="0" smtClean="0"/>
              <a:t>-Freud, access the unconscious </a:t>
            </a:r>
            <a:r>
              <a:rPr lang="en-US" dirty="0"/>
              <a:t>	</a:t>
            </a:r>
            <a:endParaRPr lang="en-US" dirty="0" smtClean="0"/>
          </a:p>
          <a:p>
            <a:pPr lvl="1"/>
            <a:r>
              <a:rPr lang="en-US" dirty="0" smtClean="0"/>
              <a:t>Involved: free associations, resistances, dreams, and transferences and the </a:t>
            </a:r>
            <a:r>
              <a:rPr lang="en-US" i="1" dirty="0" smtClean="0"/>
              <a:t>therapist</a:t>
            </a:r>
            <a:r>
              <a:rPr lang="en-US" dirty="0" smtClean="0"/>
              <a:t> interpretations of them…which would release previously repressed feelings allowing the patient to gain self-insight</a:t>
            </a:r>
          </a:p>
          <a:p>
            <a:pPr lvl="2"/>
            <a:r>
              <a:rPr lang="en-US" dirty="0" smtClean="0"/>
              <a:t>Psychodynamic-influenced by Freud, but modified his work/theories; unconscious is important, but not the only factor</a:t>
            </a:r>
          </a:p>
          <a:p>
            <a:r>
              <a:rPr lang="en-US" b="1" dirty="0" smtClean="0"/>
              <a:t>Humanistic Therapies</a:t>
            </a:r>
            <a:r>
              <a:rPr lang="en-US" dirty="0" smtClean="0"/>
              <a:t>-emphasized people’s inherent potential for self-fulfillment</a:t>
            </a:r>
          </a:p>
          <a:p>
            <a:pPr lvl="1"/>
            <a:r>
              <a:rPr lang="en-US" dirty="0" smtClean="0"/>
              <a:t>Insight </a:t>
            </a:r>
            <a:r>
              <a:rPr lang="en-US" dirty="0" smtClean="0"/>
              <a:t>therapies, client-centered therapy, active listening; unconditional positive regard (Rogers)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Psychotherapy-treatment involving psychological techniques; interaction b/n trained therapist and someone seeking to overcome psychological difficulties or achieve personal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07257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899560"/>
            <a:ext cx="7556313" cy="4144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Apply learning principles to the elimination of unwanted behaviors</a:t>
            </a:r>
          </a:p>
          <a:p>
            <a:pPr lvl="1"/>
            <a:r>
              <a:rPr lang="en-US" sz="2000" dirty="0" smtClean="0"/>
              <a:t>Classical conditioning techniques</a:t>
            </a:r>
          </a:p>
          <a:p>
            <a:pPr lvl="2"/>
            <a:r>
              <a:rPr lang="en-US" sz="2000" dirty="0" smtClean="0"/>
              <a:t>Counterconditioning</a:t>
            </a:r>
          </a:p>
          <a:p>
            <a:pPr lvl="2"/>
            <a:r>
              <a:rPr lang="en-US" sz="2000" dirty="0" smtClean="0"/>
              <a:t>Exposure therapy-systematic desensitization, virtual reality exposure therapy</a:t>
            </a:r>
          </a:p>
          <a:p>
            <a:pPr lvl="2"/>
            <a:r>
              <a:rPr lang="en-US" sz="2000" dirty="0" smtClean="0"/>
              <a:t>Aversive conditioning</a:t>
            </a:r>
          </a:p>
          <a:p>
            <a:pPr lvl="1"/>
            <a:r>
              <a:rPr lang="en-US" sz="2000" dirty="0" smtClean="0"/>
              <a:t>Operant Conditioning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Behavior Therapies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03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02 at 3.23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224" y="1482123"/>
            <a:ext cx="4202139" cy="2803311"/>
          </a:xfrm>
          <a:prstGeom prst="rect">
            <a:avLst/>
          </a:prstGeom>
        </p:spPr>
      </p:pic>
      <p:pic>
        <p:nvPicPr>
          <p:cNvPr id="6" name="Picture 5" descr="Screen shot 2014-05-02 at 3.25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69780"/>
            <a:ext cx="7268547" cy="31882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-415031"/>
            <a:ext cx="7556313" cy="995082"/>
          </a:xfrm>
        </p:spPr>
        <p:txBody>
          <a:bodyPr/>
          <a:lstStyle/>
          <a:p>
            <a:r>
              <a:rPr lang="en-US" dirty="0" smtClean="0"/>
              <a:t>Psychological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74391"/>
            <a:ext cx="8416212" cy="4144963"/>
          </a:xfrm>
        </p:spPr>
        <p:txBody>
          <a:bodyPr/>
          <a:lstStyle/>
          <a:p>
            <a:r>
              <a:rPr lang="en-US" dirty="0" smtClean="0"/>
              <a:t>Teaches people new, more adaptive ways of thinking and acting; based on the assumption that thoughts intervene between events and our emotional reactions</a:t>
            </a:r>
          </a:p>
          <a:p>
            <a:pPr lvl="1"/>
            <a:r>
              <a:rPr lang="en-US" dirty="0" smtClean="0"/>
              <a:t>Beck’s Theory for Depression</a:t>
            </a:r>
          </a:p>
          <a:p>
            <a:r>
              <a:rPr lang="en-US" dirty="0" smtClean="0"/>
              <a:t>Cognitive-Behavioral Therapy</a:t>
            </a:r>
          </a:p>
          <a:p>
            <a:pPr lvl="1"/>
            <a:r>
              <a:rPr lang="en-US" dirty="0" smtClean="0"/>
              <a:t>Popular integrative therapy combination</a:t>
            </a:r>
          </a:p>
          <a:p>
            <a:pPr lvl="1"/>
            <a:r>
              <a:rPr lang="en-US" dirty="0" smtClean="0"/>
              <a:t>Group and family therapy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27" y="487041"/>
            <a:ext cx="7558960" cy="774700"/>
          </a:xfrm>
        </p:spPr>
        <p:txBody>
          <a:bodyPr/>
          <a:lstStyle/>
          <a:p>
            <a:r>
              <a:rPr lang="en-US" dirty="0" smtClean="0"/>
              <a:t>Cognitive Therapies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58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02 at 3.31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307" y="3498980"/>
            <a:ext cx="5195733" cy="33590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Psychological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691" y="1712947"/>
            <a:ext cx="8057478" cy="4790490"/>
          </a:xfrm>
        </p:spPr>
        <p:txBody>
          <a:bodyPr/>
          <a:lstStyle/>
          <a:p>
            <a:r>
              <a:rPr lang="en-US" dirty="0" smtClean="0"/>
              <a:t>Clients’ Perceptions</a:t>
            </a:r>
          </a:p>
          <a:p>
            <a:pPr lvl="1"/>
            <a:r>
              <a:rPr lang="en-US" dirty="0" smtClean="0"/>
              <a:t>Skeptics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Often enter therapy in crisis</a:t>
            </a:r>
          </a:p>
          <a:p>
            <a:pPr lvl="2"/>
            <a:r>
              <a:rPr lang="en-US" dirty="0" smtClean="0"/>
              <a:t>Clients may need to believe the therapy was worth the effort</a:t>
            </a:r>
          </a:p>
          <a:p>
            <a:pPr lvl="2"/>
            <a:r>
              <a:rPr lang="en-US" dirty="0" smtClean="0"/>
              <a:t>Clients generally speak kindly of their therapists</a:t>
            </a:r>
          </a:p>
          <a:p>
            <a:r>
              <a:rPr lang="en-US" dirty="0" smtClean="0"/>
              <a:t>Clinicians’ Perceptions</a:t>
            </a:r>
          </a:p>
          <a:p>
            <a:pPr lvl="1"/>
            <a:r>
              <a:rPr lang="en-US" dirty="0" smtClean="0"/>
              <a:t>Don’t hear from and assume better</a:t>
            </a:r>
          </a:p>
          <a:p>
            <a:pPr lvl="1"/>
            <a:r>
              <a:rPr lang="en-US" dirty="0" smtClean="0"/>
              <a:t>Success stories keep in touch</a:t>
            </a:r>
          </a:p>
          <a:p>
            <a:pPr marL="228600" lvl="1" indent="0">
              <a:buNone/>
            </a:pP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Evaluating Psychotherapies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86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65" y="-363070"/>
            <a:ext cx="7556313" cy="995082"/>
          </a:xfrm>
        </p:spPr>
        <p:txBody>
          <a:bodyPr/>
          <a:lstStyle/>
          <a:p>
            <a:r>
              <a:rPr lang="en-US" dirty="0" smtClean="0"/>
              <a:t>Psychological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899560"/>
            <a:ext cx="7556313" cy="4144963"/>
          </a:xfrm>
        </p:spPr>
        <p:txBody>
          <a:bodyPr/>
          <a:lstStyle/>
          <a:p>
            <a:pPr lvl="1"/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619498"/>
            <a:ext cx="7558960" cy="774700"/>
          </a:xfrm>
        </p:spPr>
        <p:txBody>
          <a:bodyPr/>
          <a:lstStyle/>
          <a:p>
            <a:r>
              <a:rPr lang="en-US" dirty="0" smtClean="0"/>
              <a:t>Psychotherapists</a:t>
            </a:r>
            <a:endParaRPr lang="en-US" dirty="0"/>
          </a:p>
        </p:txBody>
      </p:sp>
      <p:pic>
        <p:nvPicPr>
          <p:cNvPr id="6" name="Picture 5" descr="Screen shot 2014-05-02 at 3.32.3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" y="1111170"/>
            <a:ext cx="9142603" cy="569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3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Biomedical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899560"/>
            <a:ext cx="7556313" cy="4958440"/>
          </a:xfrm>
        </p:spPr>
        <p:txBody>
          <a:bodyPr/>
          <a:lstStyle/>
          <a:p>
            <a:r>
              <a:rPr lang="en-US" b="1" dirty="0" smtClean="0"/>
              <a:t>Psychopharmacology</a:t>
            </a:r>
            <a:r>
              <a:rPr lang="en-US" dirty="0" smtClean="0"/>
              <a:t>-study of drug effects on mind and behavior</a:t>
            </a:r>
          </a:p>
          <a:p>
            <a:r>
              <a:rPr lang="en-US" b="1" dirty="0" smtClean="0"/>
              <a:t>Antipsychotic Drugs</a:t>
            </a:r>
          </a:p>
          <a:p>
            <a:pPr lvl="1"/>
            <a:r>
              <a:rPr lang="en-US" dirty="0" smtClean="0"/>
              <a:t>Chlorpromazine-(</a:t>
            </a:r>
            <a:r>
              <a:rPr lang="en-US" dirty="0" err="1" smtClean="0"/>
              <a:t>thorazine</a:t>
            </a:r>
            <a:r>
              <a:rPr lang="en-US" dirty="0" smtClean="0"/>
              <a:t>) dampen responsiveness to irrelevant stimuli (help patients experiencing positive symptoms of schizophrenia)</a:t>
            </a:r>
          </a:p>
          <a:p>
            <a:pPr lvl="1"/>
            <a:r>
              <a:rPr lang="en-US" dirty="0" smtClean="0"/>
              <a:t>Long-term use of antipsychotics can cause </a:t>
            </a:r>
            <a:r>
              <a:rPr lang="en-US" b="1" dirty="0" smtClean="0"/>
              <a:t>tardive dyskinesia</a:t>
            </a:r>
            <a:r>
              <a:rPr lang="en-US" dirty="0"/>
              <a:t> </a:t>
            </a:r>
            <a:r>
              <a:rPr lang="en-US" dirty="0" smtClean="0"/>
              <a:t>– involuntary movements of the facial muscles, tongue, limbs</a:t>
            </a:r>
          </a:p>
          <a:p>
            <a:r>
              <a:rPr lang="en-US" b="1" dirty="0" smtClean="0"/>
              <a:t>Antianxiety Drugs</a:t>
            </a:r>
          </a:p>
          <a:p>
            <a:pPr lvl="1"/>
            <a:r>
              <a:rPr lang="en-US" dirty="0" smtClean="0"/>
              <a:t>Ex: Xanax or Ativan</a:t>
            </a:r>
          </a:p>
          <a:p>
            <a:pPr lvl="1"/>
            <a:r>
              <a:rPr lang="en-US" dirty="0" smtClean="0"/>
              <a:t>Depress central nervous system activity (don’t use with alcohol), often used in combo with psychotherapy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Drug Therapies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51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Biomedical Therapies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899560"/>
            <a:ext cx="7556313" cy="4958440"/>
          </a:xfrm>
        </p:spPr>
        <p:txBody>
          <a:bodyPr/>
          <a:lstStyle/>
          <a:p>
            <a:r>
              <a:rPr lang="en-US" b="1" dirty="0" smtClean="0"/>
              <a:t>Antidepressant Drugs</a:t>
            </a:r>
          </a:p>
          <a:p>
            <a:pPr lvl="1"/>
            <a:r>
              <a:rPr lang="en-US" dirty="0" smtClean="0"/>
              <a:t>Named for their ability to lift people up from a state of depression, main use until recently…can also successfully treat anxiety disorders (like OCD)</a:t>
            </a:r>
          </a:p>
          <a:p>
            <a:pPr lvl="2"/>
            <a:r>
              <a:rPr lang="en-US" dirty="0" smtClean="0"/>
              <a:t>Increase availability of norepinephrine or serotonin, neurotransmitters that elevate arousal and mood </a:t>
            </a:r>
          </a:p>
          <a:p>
            <a:pPr lvl="2"/>
            <a:r>
              <a:rPr lang="en-US" dirty="0" smtClean="0"/>
              <a:t>Prozac (Fluoxetine), </a:t>
            </a:r>
            <a:r>
              <a:rPr lang="en-US" dirty="0" err="1" smtClean="0"/>
              <a:t>Zolof</a:t>
            </a:r>
            <a:r>
              <a:rPr lang="en-US" dirty="0" smtClean="0"/>
              <a:t>, Paxil</a:t>
            </a:r>
          </a:p>
          <a:p>
            <a:pPr lvl="3"/>
            <a:r>
              <a:rPr lang="en-US" dirty="0" smtClean="0"/>
              <a:t>Known as SSRIs (selective-serotonin-reuptake-inhibitors); partially blocks the reabsorption and removal of serotonin from synapses</a:t>
            </a:r>
          </a:p>
          <a:p>
            <a:r>
              <a:rPr lang="en-US" dirty="0" smtClean="0"/>
              <a:t>Mood-Stabilizing Medications</a:t>
            </a:r>
          </a:p>
          <a:p>
            <a:pPr lvl="1"/>
            <a:r>
              <a:rPr lang="en-US" dirty="0" smtClean="0"/>
              <a:t>Lithium-used to stabilize the highs and lows of bipolar disorder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Drug Therapies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62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4-05-02 at 3.42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074" y="134471"/>
            <a:ext cx="3530600" cy="4000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Biomedical Therapies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Brain Stimulation</a:t>
            </a:r>
            <a:endParaRPr lang="en-US" dirty="0"/>
          </a:p>
        </p:txBody>
      </p:sp>
      <p:pic>
        <p:nvPicPr>
          <p:cNvPr id="6" name="Picture 5" descr="Screen shot 2014-05-02 at 3.45.2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554" y="3993841"/>
            <a:ext cx="3416164" cy="272302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899560"/>
            <a:ext cx="7556313" cy="4958440"/>
          </a:xfrm>
        </p:spPr>
        <p:txBody>
          <a:bodyPr/>
          <a:lstStyle/>
          <a:p>
            <a:r>
              <a:rPr lang="en-US" b="1" dirty="0" smtClean="0"/>
              <a:t>Electroconvulsive Therapy (ECT)</a:t>
            </a:r>
          </a:p>
          <a:p>
            <a:pPr lvl="1"/>
            <a:r>
              <a:rPr lang="en-US" dirty="0" smtClean="0"/>
              <a:t>Controversial brain manipulation</a:t>
            </a:r>
          </a:p>
          <a:p>
            <a:pPr lvl="2"/>
            <a:r>
              <a:rPr lang="en-US" dirty="0" smtClean="0"/>
              <a:t>To treat chronic/severe depression</a:t>
            </a:r>
          </a:p>
          <a:p>
            <a:pPr lvl="2"/>
            <a:r>
              <a:rPr lang="en-US" dirty="0" smtClean="0"/>
              <a:t>shock treatment</a:t>
            </a:r>
          </a:p>
          <a:p>
            <a:pPr lvl="2"/>
            <a:r>
              <a:rPr lang="en-US" dirty="0" smtClean="0"/>
              <a:t>Initially-</a:t>
            </a:r>
            <a:r>
              <a:rPr lang="en-US" dirty="0"/>
              <a:t>no </a:t>
            </a:r>
            <a:r>
              <a:rPr lang="en-US" dirty="0" smtClean="0"/>
              <a:t>anesthetic, fully awake</a:t>
            </a:r>
          </a:p>
          <a:p>
            <a:pPr lvl="2"/>
            <a:r>
              <a:rPr lang="en-US" dirty="0" smtClean="0"/>
              <a:t>Now-general anesthetic and muscle relaxant</a:t>
            </a:r>
          </a:p>
          <a:p>
            <a:r>
              <a:rPr lang="en-US" b="1" dirty="0" smtClean="0"/>
              <a:t>Alternative </a:t>
            </a:r>
            <a:r>
              <a:rPr lang="en-US" b="1" dirty="0" err="1" smtClean="0"/>
              <a:t>Neurostimulation</a:t>
            </a:r>
            <a:r>
              <a:rPr lang="en-US" b="1" dirty="0" smtClean="0"/>
              <a:t> Therapies</a:t>
            </a:r>
          </a:p>
          <a:p>
            <a:pPr lvl="1"/>
            <a:r>
              <a:rPr lang="en-US" dirty="0" smtClean="0"/>
              <a:t>Magnetic Stimulation</a:t>
            </a:r>
          </a:p>
          <a:p>
            <a:pPr lvl="2"/>
            <a:r>
              <a:rPr lang="en-US" dirty="0" err="1" smtClean="0"/>
              <a:t>rTMS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</a:t>
            </a:r>
          </a:p>
          <a:p>
            <a:pPr lvl="3"/>
            <a:r>
              <a:rPr lang="en-US" dirty="0" smtClean="0">
                <a:sym typeface="Wingdings"/>
              </a:rPr>
              <a:t>Repetitive </a:t>
            </a:r>
            <a:r>
              <a:rPr lang="en-US" dirty="0" err="1" smtClean="0">
                <a:sym typeface="Wingdings"/>
              </a:rPr>
              <a:t>transcranial</a:t>
            </a:r>
            <a:r>
              <a:rPr lang="en-US" dirty="0" smtClean="0">
                <a:sym typeface="Wingdings"/>
              </a:rPr>
              <a:t> magnetic stimulation</a:t>
            </a:r>
            <a:endParaRPr lang="en-US" dirty="0" smtClean="0"/>
          </a:p>
          <a:p>
            <a:pPr lvl="1"/>
            <a:r>
              <a:rPr lang="en-US" dirty="0" smtClean="0"/>
              <a:t>Deep-Brain Stimulation</a:t>
            </a:r>
          </a:p>
        </p:txBody>
      </p:sp>
    </p:spTree>
    <p:extLst>
      <p:ext uri="{BB962C8B-B14F-4D97-AF65-F5344CB8AC3E}">
        <p14:creationId xmlns:p14="http://schemas.microsoft.com/office/powerpoint/2010/main" val="157444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Biomedical Therapies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Psychosurgery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165" y="1705507"/>
            <a:ext cx="7556313" cy="4958440"/>
          </a:xfrm>
        </p:spPr>
        <p:txBody>
          <a:bodyPr/>
          <a:lstStyle/>
          <a:p>
            <a:r>
              <a:rPr lang="en-US" dirty="0" smtClean="0"/>
              <a:t>Surgery that removes or destroys brain tissue—most drastic and least-used biomedical intervention</a:t>
            </a:r>
          </a:p>
          <a:p>
            <a:pPr lvl="1"/>
            <a:r>
              <a:rPr lang="en-US" dirty="0" smtClean="0"/>
              <a:t>Lobotomy-(a now-rare) psychosurgical procedure once used to calm uncontrollably emotional or violent patients; the procedure cut the nerve connecting the frontal lobes to the emotion-controlling centers of the inner brain </a:t>
            </a:r>
          </a:p>
          <a:p>
            <a:r>
              <a:rPr lang="en-US" dirty="0" smtClean="0"/>
              <a:t>Therapeutic:</a:t>
            </a:r>
          </a:p>
          <a:p>
            <a:pPr marL="0" indent="0">
              <a:buNone/>
            </a:pPr>
            <a:r>
              <a:rPr lang="en-US" dirty="0" smtClean="0"/>
              <a:t>Life-</a:t>
            </a:r>
            <a:r>
              <a:rPr lang="en-US" dirty="0" smtClean="0"/>
              <a:t>Style </a:t>
            </a:r>
            <a:r>
              <a:rPr lang="en-US" dirty="0" smtClean="0"/>
              <a:t>Change</a:t>
            </a:r>
          </a:p>
          <a:p>
            <a:pPr lvl="1"/>
            <a:endParaRPr lang="en-US" dirty="0" smtClean="0"/>
          </a:p>
        </p:txBody>
      </p:sp>
      <p:pic>
        <p:nvPicPr>
          <p:cNvPr id="7" name="Picture 6" descr="Screen shot 2014-05-02 at 3.50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970" y="3722283"/>
            <a:ext cx="6204029" cy="312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formedCons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883" y="2546613"/>
            <a:ext cx="5265317" cy="35423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33095"/>
          </a:xfrm>
        </p:spPr>
        <p:txBody>
          <a:bodyPr/>
          <a:lstStyle/>
          <a:p>
            <a:pPr algn="ctr"/>
            <a:r>
              <a:rPr lang="en-US" sz="6000" dirty="0" smtClean="0"/>
              <a:t>Ethics</a:t>
            </a:r>
            <a:endParaRPr lang="en-US" sz="6000" dirty="0"/>
          </a:p>
        </p:txBody>
      </p:sp>
      <p:pic>
        <p:nvPicPr>
          <p:cNvPr id="5" name="Content Placeholder 4" descr="Ethics_circular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39" r="-13339"/>
          <a:stretch>
            <a:fillRect/>
          </a:stretch>
        </p:blipFill>
        <p:spPr>
          <a:xfrm>
            <a:off x="-1814922" y="1981200"/>
            <a:ext cx="8542507" cy="468593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67566"/>
            <a:ext cx="7558960" cy="936687"/>
          </a:xfrm>
        </p:spPr>
        <p:txBody>
          <a:bodyPr/>
          <a:lstStyle/>
          <a:p>
            <a:pPr algn="ctr"/>
            <a:r>
              <a:rPr lang="en-US" sz="3000" dirty="0" smtClean="0"/>
              <a:t>Informed Consent, Protect from Harm, Confidential, and Debrief.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52525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14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31636"/>
            <a:ext cx="8022071" cy="47107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Social Psychology</a:t>
            </a:r>
            <a:endParaRPr lang="en-US" sz="8200" i="1" dirty="0" smtClean="0"/>
          </a:p>
          <a:p>
            <a:pPr marL="0" indent="0" algn="ctr">
              <a:buNone/>
            </a:pPr>
            <a:r>
              <a:rPr lang="en-US" sz="8200" dirty="0" smtClean="0"/>
              <a:t>8 – 10%</a:t>
            </a:r>
            <a:endParaRPr lang="en-US" sz="8200" dirty="0"/>
          </a:p>
        </p:txBody>
      </p:sp>
    </p:spTree>
    <p:extLst>
      <p:ext uri="{BB962C8B-B14F-4D97-AF65-F5344CB8AC3E}">
        <p14:creationId xmlns:p14="http://schemas.microsoft.com/office/powerpoint/2010/main" val="141807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Social Thinking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8419471" cy="467316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Attribution theory</a:t>
            </a:r>
          </a:p>
          <a:p>
            <a:pPr lvl="1"/>
            <a:r>
              <a:rPr lang="en-US" sz="2400" dirty="0" smtClean="0"/>
              <a:t>fundamental</a:t>
            </a:r>
            <a:r>
              <a:rPr lang="en-US" sz="2000" dirty="0" smtClean="0"/>
              <a:t> </a:t>
            </a:r>
            <a:r>
              <a:rPr lang="en-US" sz="2000" dirty="0" smtClean="0"/>
              <a:t>attribution error</a:t>
            </a:r>
          </a:p>
          <a:p>
            <a:r>
              <a:rPr lang="en-US" sz="2400" dirty="0" smtClean="0"/>
              <a:t>Attitudes</a:t>
            </a:r>
          </a:p>
          <a:p>
            <a:pPr lvl="1"/>
            <a:r>
              <a:rPr lang="en-US" sz="2000" dirty="0" smtClean="0"/>
              <a:t>central route persuasion – direct </a:t>
            </a:r>
          </a:p>
          <a:p>
            <a:pPr lvl="1"/>
            <a:r>
              <a:rPr lang="en-US" sz="2000" dirty="0" smtClean="0"/>
              <a:t>peripheral route persuasion – more superficial</a:t>
            </a:r>
          </a:p>
          <a:p>
            <a:r>
              <a:rPr lang="en-US" sz="2400" dirty="0" smtClean="0"/>
              <a:t>Foot-in-the-door phenomenon</a:t>
            </a:r>
          </a:p>
          <a:p>
            <a:r>
              <a:rPr lang="en-US" sz="2400" dirty="0" smtClean="0"/>
              <a:t>Cognitive dissonance theory</a:t>
            </a:r>
          </a:p>
          <a:p>
            <a:pPr lvl="1"/>
            <a:r>
              <a:rPr lang="en-US" sz="2000" dirty="0" smtClean="0"/>
              <a:t>fit attitudes to actions when you’re uncomfortable with your actions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33556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78045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Social Influence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717630"/>
            <a:ext cx="8973164" cy="6140370"/>
          </a:xfrm>
        </p:spPr>
        <p:txBody>
          <a:bodyPr>
            <a:normAutofit/>
          </a:bodyPr>
          <a:lstStyle/>
          <a:p>
            <a:r>
              <a:rPr lang="en-US" dirty="0" smtClean="0"/>
              <a:t>Conformity (Asch’s line experiment)</a:t>
            </a:r>
          </a:p>
          <a:p>
            <a:pPr lvl="1"/>
            <a:r>
              <a:rPr lang="en-US" dirty="0" smtClean="0"/>
              <a:t>go along with others</a:t>
            </a:r>
          </a:p>
          <a:p>
            <a:r>
              <a:rPr lang="en-US" dirty="0" smtClean="0"/>
              <a:t>Obedience (</a:t>
            </a:r>
            <a:r>
              <a:rPr lang="en-US" dirty="0" err="1" smtClean="0"/>
              <a:t>Milgram’s</a:t>
            </a:r>
            <a:r>
              <a:rPr lang="en-US" dirty="0" smtClean="0"/>
              <a:t> experiment)</a:t>
            </a:r>
          </a:p>
          <a:p>
            <a:pPr lvl="1"/>
            <a:r>
              <a:rPr lang="en-US" dirty="0" smtClean="0"/>
              <a:t>obey others (typically those perceived to be authority figures)</a:t>
            </a:r>
          </a:p>
          <a:p>
            <a:r>
              <a:rPr lang="en-US" dirty="0" smtClean="0"/>
              <a:t>Normative social influence </a:t>
            </a:r>
          </a:p>
          <a:p>
            <a:pPr lvl="1"/>
            <a:r>
              <a:rPr lang="en-US" dirty="0" smtClean="0"/>
              <a:t>go along to feel “normal”</a:t>
            </a:r>
          </a:p>
          <a:p>
            <a:r>
              <a:rPr lang="en-US" dirty="0" smtClean="0"/>
              <a:t>Informational social influence</a:t>
            </a:r>
          </a:p>
          <a:p>
            <a:pPr lvl="1"/>
            <a:r>
              <a:rPr lang="en-US" dirty="0" smtClean="0"/>
              <a:t>believe everyone else knows more than you do</a:t>
            </a:r>
          </a:p>
          <a:p>
            <a:r>
              <a:rPr lang="en-US" dirty="0" smtClean="0"/>
              <a:t>Group influence</a:t>
            </a:r>
          </a:p>
          <a:p>
            <a:pPr lvl="1"/>
            <a:r>
              <a:rPr lang="en-US" dirty="0" smtClean="0"/>
              <a:t>social facilitation – easy or well-known performed better in front of others</a:t>
            </a:r>
          </a:p>
          <a:p>
            <a:pPr lvl="1"/>
            <a:r>
              <a:rPr lang="en-US" dirty="0" smtClean="0"/>
              <a:t>social loafing – everyone feels less responsibility to do work in a group</a:t>
            </a:r>
          </a:p>
          <a:p>
            <a:pPr lvl="1"/>
            <a:r>
              <a:rPr lang="en-US" dirty="0" err="1" smtClean="0"/>
              <a:t>deindividuation</a:t>
            </a:r>
            <a:r>
              <a:rPr lang="en-US" dirty="0" smtClean="0"/>
              <a:t> – feel anonymous in group</a:t>
            </a:r>
          </a:p>
          <a:p>
            <a:pPr lvl="1"/>
            <a:r>
              <a:rPr lang="en-US" dirty="0" smtClean="0"/>
              <a:t>group polarization – prevailing belief gets stronger once discussed </a:t>
            </a:r>
          </a:p>
          <a:p>
            <a:pPr lvl="1"/>
            <a:r>
              <a:rPr lang="en-US" dirty="0" smtClean="0"/>
              <a:t>groupthink – go along with group for harmony, not realistic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13355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Social Relations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294" y="1408185"/>
            <a:ext cx="8724676" cy="5301403"/>
          </a:xfrm>
        </p:spPr>
        <p:txBody>
          <a:bodyPr>
            <a:normAutofit/>
          </a:bodyPr>
          <a:lstStyle/>
          <a:p>
            <a:r>
              <a:rPr lang="en-US" dirty="0" smtClean="0"/>
              <a:t>Prejudice – pre-judge others before you know them</a:t>
            </a:r>
          </a:p>
          <a:p>
            <a:r>
              <a:rPr lang="en-US" dirty="0" smtClean="0"/>
              <a:t>Stereotypes – generalization about a group</a:t>
            </a:r>
          </a:p>
          <a:p>
            <a:r>
              <a:rPr lang="en-US" dirty="0" smtClean="0"/>
              <a:t>Discrimination – unjustifiable negative behavior toward a group</a:t>
            </a:r>
          </a:p>
          <a:p>
            <a:r>
              <a:rPr lang="en-US" dirty="0" smtClean="0"/>
              <a:t>In-group – “us”</a:t>
            </a:r>
          </a:p>
          <a:p>
            <a:pPr lvl="1"/>
            <a:r>
              <a:rPr lang="en-US" dirty="0" smtClean="0"/>
              <a:t>biased toward our own group</a:t>
            </a:r>
          </a:p>
          <a:p>
            <a:r>
              <a:rPr lang="en-US" dirty="0" smtClean="0"/>
              <a:t>Out-group – “them”</a:t>
            </a:r>
          </a:p>
          <a:p>
            <a:r>
              <a:rPr lang="en-US" dirty="0" smtClean="0"/>
              <a:t>Scapegoat theory – prejudice gives us an outlet for anger by providing someone to blame</a:t>
            </a:r>
          </a:p>
          <a:p>
            <a:r>
              <a:rPr lang="en-US" dirty="0" smtClean="0"/>
              <a:t>Other-race effect – own-race bias</a:t>
            </a:r>
          </a:p>
          <a:p>
            <a:r>
              <a:rPr lang="en-US" dirty="0" smtClean="0"/>
              <a:t>Just-world phenomenon – “people deserve what they get and get what they deserve”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360361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45736"/>
          </a:xfrm>
        </p:spPr>
        <p:txBody>
          <a:bodyPr/>
          <a:lstStyle/>
          <a:p>
            <a:pPr algn="ctr"/>
            <a:r>
              <a:rPr lang="en-US" sz="4000" dirty="0" smtClean="0"/>
              <a:t>Miscellaneous Terms to Know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920" y="1129554"/>
            <a:ext cx="8913080" cy="572844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Aggression</a:t>
            </a:r>
          </a:p>
          <a:p>
            <a:pPr lvl="1"/>
            <a:r>
              <a:rPr lang="en-US" dirty="0" smtClean="0"/>
              <a:t>frustration-aggression principle</a:t>
            </a:r>
          </a:p>
          <a:p>
            <a:r>
              <a:rPr lang="en-US" dirty="0" smtClean="0"/>
              <a:t>Attraction</a:t>
            </a:r>
          </a:p>
          <a:p>
            <a:pPr lvl="1"/>
            <a:r>
              <a:rPr lang="en-US" dirty="0" smtClean="0"/>
              <a:t>mere exposure effect – more you see it the more you like it</a:t>
            </a:r>
            <a:endParaRPr lang="en-US" dirty="0"/>
          </a:p>
          <a:p>
            <a:r>
              <a:rPr lang="en-US" dirty="0" smtClean="0"/>
              <a:t>Altruism</a:t>
            </a:r>
          </a:p>
          <a:p>
            <a:pPr lvl="1"/>
            <a:r>
              <a:rPr lang="en-US" dirty="0" smtClean="0"/>
              <a:t>bystander effect – less likely to get help with more people around</a:t>
            </a:r>
          </a:p>
          <a:p>
            <a:pPr lvl="1"/>
            <a:r>
              <a:rPr lang="en-US" dirty="0" smtClean="0"/>
              <a:t>social exchange theory</a:t>
            </a:r>
          </a:p>
          <a:p>
            <a:pPr lvl="1"/>
            <a:r>
              <a:rPr lang="en-US" dirty="0" smtClean="0"/>
              <a:t>reciprocity norm – reciprocate</a:t>
            </a:r>
          </a:p>
          <a:p>
            <a:pPr lvl="1"/>
            <a:r>
              <a:rPr lang="en-US" dirty="0" smtClean="0"/>
              <a:t>social-responsibility norm</a:t>
            </a:r>
          </a:p>
          <a:p>
            <a:r>
              <a:rPr lang="en-US" dirty="0" smtClean="0"/>
              <a:t>Social trap – each one only interested in helping themselves, could backfire</a:t>
            </a:r>
          </a:p>
          <a:p>
            <a:r>
              <a:rPr lang="en-US" dirty="0" smtClean="0"/>
              <a:t>Mirror-image perception</a:t>
            </a:r>
          </a:p>
          <a:p>
            <a:r>
              <a:rPr lang="en-US" dirty="0" smtClean="0"/>
              <a:t>Superordinate goals – higher level group goal (like “peace”)</a:t>
            </a:r>
          </a:p>
          <a:p>
            <a:r>
              <a:rPr lang="en-US" dirty="0" smtClean="0"/>
              <a:t>GRIT – each side concedes a little bit to compromise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70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3A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5257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 smtClean="0"/>
              <a:t>Biological Bases of Behavior</a:t>
            </a:r>
          </a:p>
          <a:p>
            <a:pPr marL="0" indent="0" algn="ctr">
              <a:buNone/>
            </a:pPr>
            <a:r>
              <a:rPr lang="en-US" sz="5000" dirty="0" smtClean="0"/>
              <a:t>Neural Processing &amp;    the Endocrine System</a:t>
            </a:r>
          </a:p>
          <a:p>
            <a:pPr marL="0" indent="0" algn="ctr">
              <a:buNone/>
            </a:pPr>
            <a:r>
              <a:rPr lang="en-US" sz="5500" dirty="0" smtClean="0"/>
              <a:t>8 – 10%</a:t>
            </a:r>
            <a:endParaRPr lang="en-US" sz="5500" dirty="0"/>
          </a:p>
        </p:txBody>
      </p:sp>
    </p:spTree>
    <p:extLst>
      <p:ext uri="{BB962C8B-B14F-4D97-AF65-F5344CB8AC3E}">
        <p14:creationId xmlns:p14="http://schemas.microsoft.com/office/powerpoint/2010/main" val="123513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Neuron</a:t>
            </a:r>
            <a:endParaRPr lang="en-US" sz="5500" dirty="0"/>
          </a:p>
        </p:txBody>
      </p:sp>
      <p:pic>
        <p:nvPicPr>
          <p:cNvPr id="5" name="Content Placeholder 4" descr="NeuronFunction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r="-145"/>
          <a:stretch>
            <a:fillRect/>
          </a:stretch>
        </p:blipFill>
        <p:spPr>
          <a:xfrm>
            <a:off x="45360" y="1707766"/>
            <a:ext cx="9011697" cy="494330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78449"/>
          </a:xfrm>
        </p:spPr>
        <p:txBody>
          <a:bodyPr/>
          <a:lstStyle/>
          <a:p>
            <a:pPr algn="ctr"/>
            <a:r>
              <a:rPr lang="en-US" sz="5000" dirty="0" smtClean="0"/>
              <a:t>Neurotransmitters</a:t>
            </a:r>
            <a:endParaRPr lang="en-US" sz="5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73" r="-12973"/>
          <a:stretch>
            <a:fillRect/>
          </a:stretch>
        </p:blipFill>
        <p:spPr bwMode="auto">
          <a:xfrm>
            <a:off x="-522573" y="1254814"/>
            <a:ext cx="9911507" cy="54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02858"/>
          </a:xfrm>
        </p:spPr>
        <p:txBody>
          <a:bodyPr/>
          <a:lstStyle/>
          <a:p>
            <a:pPr algn="ctr"/>
            <a:r>
              <a:rPr lang="en-US" sz="4500" dirty="0" smtClean="0"/>
              <a:t>Neurotransmitter Activity	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27" y="937329"/>
            <a:ext cx="7558960" cy="774700"/>
          </a:xfrm>
        </p:spPr>
        <p:txBody>
          <a:bodyPr/>
          <a:lstStyle/>
          <a:p>
            <a:pPr algn="ctr"/>
            <a:r>
              <a:rPr lang="en-US" sz="3500" dirty="0" smtClean="0"/>
              <a:t>Reuptake, Agonists and Antagonists</a:t>
            </a:r>
            <a:endParaRPr lang="en-US" sz="3500" dirty="0"/>
          </a:p>
        </p:txBody>
      </p:sp>
      <p:pic>
        <p:nvPicPr>
          <p:cNvPr id="6" name="Picture 5" descr="Agonist&amp;Antagonis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11" y="2418919"/>
            <a:ext cx="5169053" cy="3883851"/>
          </a:xfrm>
          <a:prstGeom prst="rect">
            <a:avLst/>
          </a:prstGeom>
        </p:spPr>
      </p:pic>
      <p:pic>
        <p:nvPicPr>
          <p:cNvPr id="8" name="Content Placeholder 7" descr="Reuptak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36" r="-21736"/>
          <a:stretch>
            <a:fillRect/>
          </a:stretch>
        </p:blipFill>
        <p:spPr>
          <a:xfrm>
            <a:off x="-529707" y="1860255"/>
            <a:ext cx="5180104" cy="2841510"/>
          </a:xfr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1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Psychology’s History and Approaches</a:t>
            </a:r>
          </a:p>
          <a:p>
            <a:pPr marL="0" indent="0" algn="ctr">
              <a:buNone/>
            </a:pPr>
            <a:r>
              <a:rPr lang="en-US" sz="6600" dirty="0" smtClean="0"/>
              <a:t>2 – 4%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09045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09" r="-7609"/>
          <a:stretch>
            <a:fillRect/>
          </a:stretch>
        </p:blipFill>
        <p:spPr bwMode="auto">
          <a:xfrm>
            <a:off x="45363" y="1904253"/>
            <a:ext cx="8932249" cy="489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65" y="10805"/>
            <a:ext cx="7556313" cy="995082"/>
          </a:xfrm>
        </p:spPr>
        <p:txBody>
          <a:bodyPr/>
          <a:lstStyle/>
          <a:p>
            <a:pPr algn="ctr"/>
            <a:r>
              <a:rPr lang="en-US" sz="5600" dirty="0" smtClean="0"/>
              <a:t>Nervous System</a:t>
            </a:r>
            <a:endParaRPr lang="en-US" sz="5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005887"/>
            <a:ext cx="7558960" cy="898366"/>
          </a:xfrm>
        </p:spPr>
        <p:txBody>
          <a:bodyPr/>
          <a:lstStyle/>
          <a:p>
            <a:pPr algn="ctr"/>
            <a:r>
              <a:rPr lang="en-US" sz="2500" dirty="0" smtClean="0"/>
              <a:t>“Speedy” electrochemical communication system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40296"/>
            <a:ext cx="7681607" cy="1241289"/>
          </a:xfrm>
        </p:spPr>
        <p:txBody>
          <a:bodyPr/>
          <a:lstStyle/>
          <a:p>
            <a:pPr algn="ctr"/>
            <a:r>
              <a:rPr lang="en-US" sz="3800" dirty="0" smtClean="0"/>
              <a:t>Sympathetic vs. Parasympathetic Nervous System</a:t>
            </a:r>
            <a:endParaRPr lang="en-US" sz="3800" dirty="0"/>
          </a:p>
        </p:txBody>
      </p:sp>
      <p:pic>
        <p:nvPicPr>
          <p:cNvPr id="5" name="Picture 1" descr="MyAP1e_fig_3a_0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877" r="-55877"/>
          <a:stretch>
            <a:fillRect/>
          </a:stretch>
        </p:blipFill>
        <p:spPr bwMode="auto">
          <a:xfrm>
            <a:off x="-1698171" y="1707766"/>
            <a:ext cx="11108871" cy="5034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000" dirty="0" smtClean="0"/>
              <a:t>Simple Reflex</a:t>
            </a:r>
            <a:endParaRPr lang="en-US" sz="5000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6" b="-936"/>
          <a:stretch>
            <a:fillRect/>
          </a:stretch>
        </p:blipFill>
        <p:spPr bwMode="auto">
          <a:xfrm>
            <a:off x="128557" y="1405995"/>
            <a:ext cx="8984779" cy="492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63331"/>
          </a:xfrm>
        </p:spPr>
        <p:txBody>
          <a:bodyPr/>
          <a:lstStyle/>
          <a:p>
            <a:pPr algn="ctr"/>
            <a:r>
              <a:rPr lang="en-US" sz="5000" dirty="0" smtClean="0"/>
              <a:t>Endocrine System</a:t>
            </a:r>
            <a:endParaRPr lang="en-US" sz="5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97802"/>
            <a:ext cx="7558960" cy="906451"/>
          </a:xfrm>
        </p:spPr>
        <p:txBody>
          <a:bodyPr/>
          <a:lstStyle/>
          <a:p>
            <a:pPr algn="ctr"/>
            <a:r>
              <a:rPr lang="en-US" dirty="0" smtClean="0"/>
              <a:t>Glands secreting hormones;                                     “slow” chemical communication system</a:t>
            </a:r>
            <a:endParaRPr lang="en-US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282" r="-37282"/>
          <a:stretch>
            <a:fillRect/>
          </a:stretch>
        </p:blipFill>
        <p:spPr bwMode="auto">
          <a:xfrm>
            <a:off x="-287766" y="1981200"/>
            <a:ext cx="889046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3B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59540"/>
            <a:ext cx="7556313" cy="49984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 smtClean="0"/>
              <a:t>Biological Bases of Behavior</a:t>
            </a:r>
          </a:p>
          <a:p>
            <a:pPr marL="0" indent="0" algn="ctr">
              <a:buNone/>
            </a:pPr>
            <a:r>
              <a:rPr lang="en-US" sz="5000" dirty="0" smtClean="0"/>
              <a:t>The Brain</a:t>
            </a:r>
          </a:p>
          <a:p>
            <a:pPr marL="0" indent="0" algn="ctr">
              <a:buNone/>
            </a:pPr>
            <a:r>
              <a:rPr lang="en-US" sz="5500" dirty="0"/>
              <a:t>8 – 10%</a:t>
            </a:r>
          </a:p>
          <a:p>
            <a:pPr marL="0" indent="0" algn="ctr">
              <a:buNone/>
            </a:pP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4532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772622"/>
          </a:xfrm>
        </p:spPr>
        <p:txBody>
          <a:bodyPr/>
          <a:lstStyle/>
          <a:p>
            <a:pPr algn="ctr"/>
            <a:r>
              <a:rPr lang="en-US" sz="4500" u="sng" dirty="0" smtClean="0"/>
              <a:t>Tools of Discovery</a:t>
            </a:r>
            <a:endParaRPr lang="en-US" sz="45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83" y="1330403"/>
            <a:ext cx="5110662" cy="5291375"/>
          </a:xfrm>
        </p:spPr>
        <p:txBody>
          <a:bodyPr>
            <a:normAutofit/>
          </a:bodyPr>
          <a:lstStyle/>
          <a:p>
            <a:r>
              <a:rPr lang="en-US" dirty="0" smtClean="0"/>
              <a:t>EEG</a:t>
            </a:r>
          </a:p>
          <a:p>
            <a:pPr lvl="1"/>
            <a:r>
              <a:rPr lang="en-US" dirty="0" smtClean="0"/>
              <a:t>brain wave activity -------------------------</a:t>
            </a:r>
            <a:r>
              <a:rPr lang="en-US" dirty="0" smtClean="0">
                <a:sym typeface="Wingdings"/>
              </a:rPr>
              <a:t></a:t>
            </a:r>
            <a:endParaRPr lang="en-US" dirty="0" smtClean="0"/>
          </a:p>
          <a:p>
            <a:pPr lvl="1"/>
            <a:endParaRPr lang="en-US" sz="800" dirty="0" smtClean="0"/>
          </a:p>
          <a:p>
            <a:r>
              <a:rPr lang="en-US" dirty="0" smtClean="0"/>
              <a:t>PET Scan</a:t>
            </a:r>
          </a:p>
          <a:p>
            <a:pPr lvl="1"/>
            <a:r>
              <a:rPr lang="en-US" dirty="0" smtClean="0"/>
              <a:t>depicts brain activity</a:t>
            </a:r>
          </a:p>
          <a:p>
            <a:pPr lvl="1"/>
            <a:endParaRPr lang="en-US" sz="800" dirty="0" smtClean="0"/>
          </a:p>
          <a:p>
            <a:r>
              <a:rPr lang="en-US" dirty="0" smtClean="0"/>
              <a:t>MRI</a:t>
            </a:r>
          </a:p>
          <a:p>
            <a:pPr lvl="1"/>
            <a:r>
              <a:rPr lang="en-US" dirty="0" smtClean="0"/>
              <a:t>looks at soft tissue ---------------------------</a:t>
            </a:r>
            <a:r>
              <a:rPr lang="en-US" dirty="0" smtClean="0">
                <a:sym typeface="Wingdings"/>
              </a:rPr>
              <a:t></a:t>
            </a:r>
            <a:endParaRPr lang="en-US" dirty="0" smtClean="0"/>
          </a:p>
          <a:p>
            <a:pPr lvl="1"/>
            <a:endParaRPr lang="en-US" sz="800" dirty="0" smtClean="0"/>
          </a:p>
          <a:p>
            <a:r>
              <a:rPr lang="en-US" dirty="0" smtClean="0"/>
              <a:t>fMRI</a:t>
            </a:r>
          </a:p>
          <a:p>
            <a:pPr lvl="1"/>
            <a:r>
              <a:rPr lang="en-US" dirty="0" smtClean="0"/>
              <a:t>functioning &amp; structure</a:t>
            </a:r>
          </a:p>
          <a:p>
            <a:pPr lvl="1"/>
            <a:endParaRPr lang="en-US" sz="800" dirty="0" smtClean="0"/>
          </a:p>
          <a:p>
            <a:r>
              <a:rPr lang="en-US" dirty="0" smtClean="0"/>
              <a:t>CT Scan</a:t>
            </a:r>
          </a:p>
          <a:p>
            <a:pPr lvl="1"/>
            <a:r>
              <a:rPr lang="en-US" dirty="0" smtClean="0"/>
              <a:t>tons of layered x-rays -----------------------</a:t>
            </a:r>
            <a:r>
              <a:rPr lang="en-US" dirty="0" smtClean="0">
                <a:sym typeface="Wingdings"/>
              </a:rPr>
              <a:t></a:t>
            </a:r>
            <a:endParaRPr lang="en-US" dirty="0" smtClean="0"/>
          </a:p>
        </p:txBody>
      </p:sp>
      <p:pic>
        <p:nvPicPr>
          <p:cNvPr id="5" name="Picture 3" descr="MyAP1e_fig_3b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769" y="982434"/>
            <a:ext cx="2570639" cy="1708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PET-im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432" y="2207010"/>
            <a:ext cx="1468499" cy="1659022"/>
          </a:xfrm>
          <a:prstGeom prst="rect">
            <a:avLst/>
          </a:prstGeom>
        </p:spPr>
      </p:pic>
      <p:pic>
        <p:nvPicPr>
          <p:cNvPr id="7" name="Picture 6" descr="MRIsca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" r="1799" b="3446"/>
          <a:stretch/>
        </p:blipFill>
        <p:spPr>
          <a:xfrm>
            <a:off x="5167769" y="2804751"/>
            <a:ext cx="2079211" cy="2002841"/>
          </a:xfrm>
          <a:prstGeom prst="rect">
            <a:avLst/>
          </a:prstGeom>
        </p:spPr>
      </p:pic>
      <p:pic>
        <p:nvPicPr>
          <p:cNvPr id="10" name="Picture 9" descr="FMRIsc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000" y="4439804"/>
            <a:ext cx="1331375" cy="1647061"/>
          </a:xfrm>
          <a:prstGeom prst="rect">
            <a:avLst/>
          </a:prstGeom>
        </p:spPr>
      </p:pic>
      <p:pic>
        <p:nvPicPr>
          <p:cNvPr id="11" name="Picture 10" descr="CTscan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65" y="5010098"/>
            <a:ext cx="2953853" cy="177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The Brain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G:\brain_lobes_reg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" y="1073612"/>
            <a:ext cx="10246659" cy="644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16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brain_functionsWexplan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18" y="1355328"/>
            <a:ext cx="7852429" cy="5337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The Brain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With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58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rain_ste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969" y="2468731"/>
            <a:ext cx="4668392" cy="36636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48213"/>
          </a:xfrm>
        </p:spPr>
        <p:txBody>
          <a:bodyPr/>
          <a:lstStyle/>
          <a:p>
            <a:pPr algn="ctr"/>
            <a:r>
              <a:rPr lang="en-US" sz="4800" dirty="0" smtClean="0"/>
              <a:t>Older Brain Structures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082" y="1904254"/>
            <a:ext cx="5458427" cy="4953746"/>
          </a:xfrm>
        </p:spPr>
        <p:txBody>
          <a:bodyPr>
            <a:normAutofit fontScale="85000" lnSpcReduction="20000"/>
          </a:bodyPr>
          <a:lstStyle/>
          <a:p>
            <a:r>
              <a:rPr lang="en-US" sz="2400" b="1" u="sng" dirty="0" smtClean="0"/>
              <a:t>Brainstem</a:t>
            </a:r>
          </a:p>
          <a:p>
            <a:pPr lvl="1"/>
            <a:r>
              <a:rPr lang="en-US" sz="2100" b="1" dirty="0" smtClean="0"/>
              <a:t>Medulla</a:t>
            </a:r>
            <a:r>
              <a:rPr lang="en-US" sz="2100" dirty="0" smtClean="0"/>
              <a:t> – heartbeat &amp; breathing                         (</a:t>
            </a:r>
            <a:r>
              <a:rPr lang="en-US" sz="2100" i="1" dirty="0"/>
              <a:t>base of brainstem</a:t>
            </a:r>
            <a:r>
              <a:rPr lang="en-US" sz="2100" dirty="0"/>
              <a:t>) </a:t>
            </a:r>
            <a:endParaRPr lang="en-US" sz="2100" dirty="0" smtClean="0"/>
          </a:p>
          <a:p>
            <a:pPr lvl="1"/>
            <a:r>
              <a:rPr lang="en-US" sz="2100" b="1" dirty="0" smtClean="0"/>
              <a:t>Pons</a:t>
            </a:r>
            <a:r>
              <a:rPr lang="en-US" sz="2100" dirty="0" smtClean="0"/>
              <a:t> – coordinates movement  (</a:t>
            </a:r>
            <a:r>
              <a:rPr lang="en-US" sz="2100" i="1" dirty="0"/>
              <a:t>above medulla</a:t>
            </a:r>
            <a:r>
              <a:rPr lang="en-US" sz="2100" dirty="0"/>
              <a:t>) </a:t>
            </a:r>
            <a:endParaRPr lang="en-US" sz="2100" dirty="0" smtClean="0"/>
          </a:p>
          <a:p>
            <a:pPr lvl="1"/>
            <a:r>
              <a:rPr lang="en-US" sz="2100" b="1" dirty="0" smtClean="0"/>
              <a:t>Reticular Formation </a:t>
            </a:r>
            <a:r>
              <a:rPr lang="en-US" sz="2100" dirty="0" smtClean="0"/>
              <a:t>– keeps body awake     &amp; alert (</a:t>
            </a:r>
            <a:r>
              <a:rPr lang="en-US" sz="2100" i="1" dirty="0" smtClean="0"/>
              <a:t>passes from spinal cord through brainstem &amp; thalamus</a:t>
            </a:r>
            <a:r>
              <a:rPr lang="en-US" sz="2100" dirty="0" smtClean="0"/>
              <a:t>)</a:t>
            </a:r>
            <a:endParaRPr lang="en-US" dirty="0"/>
          </a:p>
          <a:p>
            <a:r>
              <a:rPr lang="en-US" sz="2400" b="1" u="sng" dirty="0" smtClean="0"/>
              <a:t>Thalamus</a:t>
            </a:r>
          </a:p>
          <a:p>
            <a:pPr lvl="1"/>
            <a:r>
              <a:rPr lang="en-US" sz="2100" dirty="0" smtClean="0"/>
              <a:t>sensory switchboard                                              (</a:t>
            </a:r>
            <a:r>
              <a:rPr lang="en-US" sz="2100" i="1" dirty="0" smtClean="0"/>
              <a:t>sits on top of brainstem</a:t>
            </a:r>
            <a:r>
              <a:rPr lang="en-US" sz="2100" dirty="0" smtClean="0"/>
              <a:t>)</a:t>
            </a:r>
            <a:endParaRPr lang="en-US" sz="1000" dirty="0"/>
          </a:p>
          <a:p>
            <a:r>
              <a:rPr lang="en-US" sz="2300" b="1" u="sng" dirty="0" smtClean="0"/>
              <a:t>Cerebellum</a:t>
            </a:r>
          </a:p>
          <a:p>
            <a:pPr lvl="1"/>
            <a:r>
              <a:rPr lang="en-US" sz="2100" dirty="0" smtClean="0"/>
              <a:t>nonverbal learning &amp; memory,                   judge time, modulate emotions &amp; processes sensory input. Also coordinates voluntary movement output &amp; balance – along with the pons. (rear of brainstem, hangs off the brain)</a:t>
            </a:r>
            <a:endParaRPr lang="en-US" sz="21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82684"/>
            <a:ext cx="7558960" cy="921569"/>
          </a:xfrm>
        </p:spPr>
        <p:txBody>
          <a:bodyPr/>
          <a:lstStyle/>
          <a:p>
            <a:pPr algn="ctr"/>
            <a:r>
              <a:rPr lang="en-US" dirty="0" smtClean="0"/>
              <a:t>Develop first in utero because they are                     the most important for survival.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imbicSystem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7"/>
          <a:stretch/>
        </p:blipFill>
        <p:spPr>
          <a:xfrm>
            <a:off x="4931369" y="2860113"/>
            <a:ext cx="4033339" cy="2937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33095"/>
          </a:xfrm>
        </p:spPr>
        <p:txBody>
          <a:bodyPr/>
          <a:lstStyle/>
          <a:p>
            <a:pPr algn="ctr"/>
            <a:r>
              <a:rPr lang="en-US" sz="5000" dirty="0" smtClean="0"/>
              <a:t>Limbic System</a:t>
            </a:r>
            <a:endParaRPr lang="en-US" sz="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742329"/>
          </a:xfrm>
        </p:spPr>
        <p:txBody>
          <a:bodyPr>
            <a:norm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</a:rPr>
              <a:t>A</a:t>
            </a:r>
            <a:r>
              <a:rPr lang="en-US" b="1" u="sng" dirty="0" smtClean="0"/>
              <a:t>mygdala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nger,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ggression</a:t>
            </a:r>
            <a:r>
              <a:rPr lang="en-US" dirty="0"/>
              <a:t> </a:t>
            </a:r>
            <a:r>
              <a:rPr lang="en-US" dirty="0" smtClean="0"/>
              <a:t>and  fear – strong emotions</a:t>
            </a:r>
            <a:endParaRPr lang="en-US" dirty="0"/>
          </a:p>
          <a:p>
            <a:r>
              <a:rPr lang="en-US" b="1" u="sng" dirty="0" smtClean="0"/>
              <a:t>Hypothalamus</a:t>
            </a:r>
          </a:p>
          <a:p>
            <a:pPr lvl="1"/>
            <a:r>
              <a:rPr lang="en-US" dirty="0" smtClean="0"/>
              <a:t>bodily maintenance</a:t>
            </a:r>
          </a:p>
          <a:p>
            <a:pPr lvl="2"/>
            <a:r>
              <a:rPr lang="en-US" dirty="0" smtClean="0"/>
              <a:t>hunger, thirst, sexual behavior</a:t>
            </a:r>
          </a:p>
          <a:p>
            <a:pPr lvl="2"/>
            <a:r>
              <a:rPr lang="en-US" dirty="0" smtClean="0"/>
              <a:t>body temperature regulation</a:t>
            </a:r>
          </a:p>
          <a:p>
            <a:pPr lvl="2"/>
            <a:r>
              <a:rPr lang="en-US" dirty="0" smtClean="0"/>
              <a:t>governs the pituitary</a:t>
            </a:r>
          </a:p>
          <a:p>
            <a:pPr lvl="2"/>
            <a:r>
              <a:rPr lang="en-US" dirty="0" smtClean="0"/>
              <a:t>pleasure/reward center</a:t>
            </a:r>
            <a:endParaRPr lang="en-US" dirty="0"/>
          </a:p>
          <a:p>
            <a:r>
              <a:rPr lang="en-US" b="1" u="sng" dirty="0" smtClean="0"/>
              <a:t>Hippocampus</a:t>
            </a:r>
          </a:p>
          <a:p>
            <a:pPr lvl="1"/>
            <a:r>
              <a:rPr lang="en-US" dirty="0" smtClean="0"/>
              <a:t>takes memory from short-term &amp; stores</a:t>
            </a:r>
          </a:p>
          <a:p>
            <a:pPr marL="228600" lvl="1" indent="0">
              <a:buNone/>
            </a:pPr>
            <a:r>
              <a:rPr lang="en-US" dirty="0" smtClean="0"/>
              <a:t>it away into long-term</a:t>
            </a:r>
          </a:p>
          <a:p>
            <a:pPr lvl="1"/>
            <a:r>
              <a:rPr lang="en-US" dirty="0" smtClean="0"/>
              <a:t>“You’d never forget seeing a Hippo on Campus” </a:t>
            </a:r>
            <a:r>
              <a:rPr lang="en-US" dirty="0" smtClean="0">
                <a:sym typeface="Wingdings"/>
              </a:rPr>
              <a:t>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73" y="967566"/>
            <a:ext cx="7681607" cy="936687"/>
          </a:xfrm>
        </p:spPr>
        <p:txBody>
          <a:bodyPr/>
          <a:lstStyle/>
          <a:p>
            <a:pPr algn="ctr"/>
            <a:r>
              <a:rPr lang="en-US" dirty="0" smtClean="0"/>
              <a:t>Borders between the brain’s older parts and the cerebral hemispheres. Deals with emotions &amp; basic motives.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Nutrion_hear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110" y="4135110"/>
            <a:ext cx="1905102" cy="1905102"/>
          </a:xfrm>
          <a:prstGeom prst="rect">
            <a:avLst/>
          </a:prstGeom>
        </p:spPr>
      </p:pic>
      <p:pic>
        <p:nvPicPr>
          <p:cNvPr id="11" name="Content Placeholder 10" descr="genes_brain_intelligence.jpe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" r="3264"/>
          <a:stretch>
            <a:fillRect/>
          </a:stretch>
        </p:blipFill>
        <p:spPr>
          <a:xfrm>
            <a:off x="132695" y="2417829"/>
            <a:ext cx="2086083" cy="2098173"/>
          </a:xfrm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2695" y="1988011"/>
            <a:ext cx="4267182" cy="322729"/>
          </a:xfrm>
        </p:spPr>
        <p:txBody>
          <a:bodyPr/>
          <a:lstStyle/>
          <a:p>
            <a:r>
              <a:rPr lang="en-US" dirty="0" smtClean="0"/>
              <a:t>Nature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399877" y="1988011"/>
            <a:ext cx="4462866" cy="322729"/>
          </a:xfrm>
        </p:spPr>
        <p:txBody>
          <a:bodyPr/>
          <a:lstStyle/>
          <a:p>
            <a:r>
              <a:rPr lang="en-US" dirty="0" smtClean="0"/>
              <a:t>Nurture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98474" y="134471"/>
            <a:ext cx="7556313" cy="99508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smtClean="0"/>
              <a:t>Nature vs. Nurture</a:t>
            </a:r>
            <a:endParaRPr lang="en-US" sz="4800" dirty="0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498518" y="1129553"/>
            <a:ext cx="7558960" cy="7747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6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 smtClean="0"/>
              <a:t>Are we the product of our genetics or our environment?</a:t>
            </a:r>
            <a:endParaRPr lang="en-US" sz="2200" dirty="0"/>
          </a:p>
        </p:txBody>
      </p:sp>
      <p:pic>
        <p:nvPicPr>
          <p:cNvPr id="12" name="Picture 11" descr="Gene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138" y="2393576"/>
            <a:ext cx="1933518" cy="1933518"/>
          </a:xfrm>
          <a:prstGeom prst="rect">
            <a:avLst/>
          </a:prstGeom>
        </p:spPr>
      </p:pic>
      <p:pic>
        <p:nvPicPr>
          <p:cNvPr id="13" name="Picture 12" descr="Brain_color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73" y="4545539"/>
            <a:ext cx="2043034" cy="2043034"/>
          </a:xfrm>
          <a:prstGeom prst="rect">
            <a:avLst/>
          </a:prstGeom>
        </p:spPr>
      </p:pic>
      <p:pic>
        <p:nvPicPr>
          <p:cNvPr id="15" name="Content Placeholder 14" descr="Nurture_BrFd.jpg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5" r="18925"/>
          <a:stretch>
            <a:fillRect/>
          </a:stretch>
        </p:blipFill>
        <p:spPr>
          <a:xfrm>
            <a:off x="7125994" y="2393576"/>
            <a:ext cx="1736749" cy="1746814"/>
          </a:xfrm>
        </p:spPr>
      </p:pic>
      <p:pic>
        <p:nvPicPr>
          <p:cNvPr id="16" name="Picture 15" descr="Baby_in_Utero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508" y="2393577"/>
            <a:ext cx="2570683" cy="1746813"/>
          </a:xfrm>
          <a:prstGeom prst="rect">
            <a:avLst/>
          </a:prstGeom>
        </p:spPr>
      </p:pic>
      <p:pic>
        <p:nvPicPr>
          <p:cNvPr id="19" name="Picture 18" descr="Nutrion_word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104" y="5884926"/>
            <a:ext cx="4511063" cy="960363"/>
          </a:xfrm>
          <a:prstGeom prst="rect">
            <a:avLst/>
          </a:prstGeom>
        </p:spPr>
      </p:pic>
      <p:pic>
        <p:nvPicPr>
          <p:cNvPr id="17" name="Picture 16" descr="Nurture_parent.jpe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508" y="4179414"/>
            <a:ext cx="2673889" cy="1779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5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Diagrams of the Brain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G:\brain_lob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94" y="1129553"/>
            <a:ext cx="4168120" cy="328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brain_somefunctions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968" y="3373821"/>
            <a:ext cx="4650431" cy="348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94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5" descr="G:\brain_reg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45" y="999955"/>
            <a:ext cx="7280713" cy="585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2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rain_Lob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05" y="3012659"/>
            <a:ext cx="4506259" cy="38453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Cerebral Cortex and Lobes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118" y="1778001"/>
            <a:ext cx="6828117" cy="5080000"/>
          </a:xfrm>
        </p:spPr>
        <p:txBody>
          <a:bodyPr/>
          <a:lstStyle/>
          <a:p>
            <a:r>
              <a:rPr lang="en-US" dirty="0" smtClean="0"/>
              <a:t>Cerebral Cortex</a:t>
            </a:r>
          </a:p>
          <a:p>
            <a:pPr lvl="1"/>
            <a:r>
              <a:rPr lang="en-US" dirty="0" smtClean="0"/>
              <a:t>ultimate control and information-processing center</a:t>
            </a:r>
            <a:endParaRPr lang="en-US" dirty="0"/>
          </a:p>
          <a:p>
            <a:r>
              <a:rPr lang="en-US" dirty="0" smtClean="0"/>
              <a:t>Frontal Lobe (behind your forehead)</a:t>
            </a:r>
          </a:p>
          <a:p>
            <a:pPr lvl="1"/>
            <a:r>
              <a:rPr lang="en-US" dirty="0" smtClean="0"/>
              <a:t>motor movement, speech, making plans &amp; judgment</a:t>
            </a:r>
            <a:endParaRPr lang="en-US" dirty="0"/>
          </a:p>
          <a:p>
            <a:r>
              <a:rPr lang="en-US" dirty="0" smtClean="0"/>
              <a:t>Parietal Lobe (at the top &amp; to the rear)</a:t>
            </a:r>
          </a:p>
          <a:p>
            <a:pPr lvl="1"/>
            <a:r>
              <a:rPr lang="en-US" dirty="0" smtClean="0"/>
              <a:t>sensory input for touch &amp; body position</a:t>
            </a:r>
          </a:p>
          <a:p>
            <a:r>
              <a:rPr lang="en-US" dirty="0" smtClean="0"/>
              <a:t>Temporal Lobe (just above your ears)</a:t>
            </a:r>
          </a:p>
          <a:p>
            <a:pPr lvl="1"/>
            <a:r>
              <a:rPr lang="en-US" dirty="0" smtClean="0"/>
              <a:t>auditory areas, speech comprehension</a:t>
            </a:r>
          </a:p>
          <a:p>
            <a:r>
              <a:rPr lang="en-US" dirty="0" smtClean="0"/>
              <a:t>Occipital Lobe (back of your head)</a:t>
            </a:r>
          </a:p>
          <a:p>
            <a:pPr lvl="1"/>
            <a:r>
              <a:rPr lang="en-US" dirty="0" smtClean="0"/>
              <a:t>receive visual information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Outer areas and basic “regions” of the brain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51647"/>
          </a:xfrm>
        </p:spPr>
        <p:txBody>
          <a:bodyPr/>
          <a:lstStyle/>
          <a:p>
            <a:r>
              <a:rPr lang="en-US" dirty="0" smtClean="0"/>
              <a:t>Motor &amp; (</a:t>
            </a:r>
            <a:r>
              <a:rPr lang="en-US" dirty="0" err="1" smtClean="0"/>
              <a:t>Somato</a:t>
            </a:r>
            <a:r>
              <a:rPr lang="en-US" dirty="0" smtClean="0"/>
              <a:t>)sensory Cortexes</a:t>
            </a:r>
            <a:endParaRPr lang="en-US" dirty="0"/>
          </a:p>
        </p:txBody>
      </p:sp>
      <p:pic>
        <p:nvPicPr>
          <p:cNvPr id="5" name="Content Placeholder 4" descr="cortexe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95" r="-20895"/>
          <a:stretch>
            <a:fillRect/>
          </a:stretch>
        </p:blipFill>
        <p:spPr>
          <a:xfrm>
            <a:off x="1469650" y="3340843"/>
            <a:ext cx="5731997" cy="314424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314823"/>
            <a:ext cx="7558960" cy="589429"/>
          </a:xfrm>
        </p:spPr>
        <p:txBody>
          <a:bodyPr/>
          <a:lstStyle/>
          <a:p>
            <a:r>
              <a:rPr lang="en-US" dirty="0" smtClean="0"/>
              <a:t>Motor “strip” in the frontal lobe controls motor </a:t>
            </a:r>
            <a:r>
              <a:rPr lang="en-US" u="sng" dirty="0" smtClean="0"/>
              <a:t>out</a:t>
            </a:r>
            <a:r>
              <a:rPr lang="en-US" dirty="0" smtClean="0"/>
              <a:t>put.</a:t>
            </a:r>
          </a:p>
          <a:p>
            <a:r>
              <a:rPr lang="en-US" dirty="0" smtClean="0"/>
              <a:t>Sensory “strip” in the parietal lobe receives </a:t>
            </a:r>
            <a:r>
              <a:rPr lang="en-US" u="sng" dirty="0" smtClean="0"/>
              <a:t>incoming</a:t>
            </a:r>
            <a:r>
              <a:rPr lang="en-US" dirty="0" smtClean="0"/>
              <a:t> sensory &amp; body positioning information.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Language Areas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Broca’s</a:t>
            </a:r>
            <a:r>
              <a:rPr lang="en-US" dirty="0" smtClean="0"/>
              <a:t> Area</a:t>
            </a:r>
          </a:p>
          <a:p>
            <a:pPr lvl="1"/>
            <a:r>
              <a:rPr lang="en-US" dirty="0" smtClean="0"/>
              <a:t>expression –  muscles of mouth, tongue, cheeks, jaw</a:t>
            </a:r>
            <a:endParaRPr lang="en-US" dirty="0"/>
          </a:p>
          <a:p>
            <a:r>
              <a:rPr lang="en-US" dirty="0" smtClean="0"/>
              <a:t>Wernicke’s Area</a:t>
            </a:r>
          </a:p>
          <a:p>
            <a:pPr lvl="1"/>
            <a:r>
              <a:rPr lang="en-US" dirty="0" smtClean="0"/>
              <a:t>reception – comprehension </a:t>
            </a:r>
          </a:p>
          <a:p>
            <a:r>
              <a:rPr lang="en-US" dirty="0" smtClean="0"/>
              <a:t>Angular </a:t>
            </a:r>
            <a:r>
              <a:rPr lang="en-US" dirty="0" err="1" smtClean="0"/>
              <a:t>Gyrus</a:t>
            </a:r>
            <a:endParaRPr lang="en-US" dirty="0" smtClean="0"/>
          </a:p>
          <a:p>
            <a:pPr lvl="1"/>
            <a:r>
              <a:rPr lang="en-US" dirty="0" smtClean="0"/>
              <a:t>visual language info – reading aloud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Aphasia = impairment of language, can result from problems in several areas of the brain.</a:t>
            </a:r>
            <a:endParaRPr lang="en-US" dirty="0"/>
          </a:p>
        </p:txBody>
      </p:sp>
      <p:pic>
        <p:nvPicPr>
          <p:cNvPr id="5" name="Picture 4" descr="Language_br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500" y="2819400"/>
            <a:ext cx="41275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Split Brain </a:t>
            </a:r>
            <a:endParaRPr lang="en-US" sz="5400" dirty="0"/>
          </a:p>
        </p:txBody>
      </p:sp>
      <p:pic>
        <p:nvPicPr>
          <p:cNvPr id="5" name="Content Placeholder 4" descr="SplitBrain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78" r="-19578"/>
          <a:stretch>
            <a:fillRect/>
          </a:stretch>
        </p:blipFill>
        <p:spPr>
          <a:xfrm>
            <a:off x="707307" y="2489200"/>
            <a:ext cx="7556313" cy="414496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Corpus callosum connects the two cerebral hemispheres and allows them to communicate.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4000" y="2749176"/>
            <a:ext cx="14194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Left =</a:t>
            </a:r>
          </a:p>
          <a:p>
            <a:r>
              <a:rPr lang="en-US" sz="2200" dirty="0" smtClean="0"/>
              <a:t>language &amp; logic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7276352" y="2749176"/>
            <a:ext cx="16435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Right =</a:t>
            </a:r>
          </a:p>
          <a:p>
            <a:r>
              <a:rPr lang="en-US" sz="2200" dirty="0" smtClean="0"/>
              <a:t>intuition &amp; creativity</a:t>
            </a:r>
            <a:endParaRPr lang="en-US" sz="2200" dirty="0"/>
          </a:p>
        </p:txBody>
      </p:sp>
      <p:pic>
        <p:nvPicPr>
          <p:cNvPr id="8" name="Picture 2" descr="G:\corpus_callosu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352" y="5065339"/>
            <a:ext cx="1867648" cy="156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3C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59540"/>
            <a:ext cx="7556313" cy="42666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 smtClean="0"/>
              <a:t>Biological Bases of Behavior</a:t>
            </a:r>
          </a:p>
          <a:p>
            <a:pPr marL="0" indent="0" algn="ctr">
              <a:buNone/>
            </a:pPr>
            <a:r>
              <a:rPr lang="en-US" sz="5000" dirty="0" smtClean="0"/>
              <a:t>Genetics, Evolutionary Psychology &amp; Behavior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98868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Twin Studies 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A perfect “experiment” for Nature vs. Nurture</a:t>
            </a:r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629" r="-106629"/>
          <a:stretch>
            <a:fillRect/>
          </a:stretch>
        </p:blipFill>
        <p:spPr bwMode="auto">
          <a:xfrm>
            <a:off x="0" y="1712259"/>
            <a:ext cx="8481890" cy="465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Heritability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7060" r="-7060"/>
          <a:stretch>
            <a:fillRect/>
          </a:stretch>
        </p:blipFill>
        <p:spPr>
          <a:xfrm>
            <a:off x="498474" y="1981200"/>
            <a:ext cx="8182273" cy="448832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proportion of variation among individuals that we can attribute to genes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Evolutionary Psychologists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56118"/>
            <a:ext cx="7556313" cy="3870045"/>
          </a:xfrm>
        </p:spPr>
        <p:txBody>
          <a:bodyPr/>
          <a:lstStyle/>
          <a:p>
            <a:r>
              <a:rPr lang="en-US" dirty="0" smtClean="0"/>
              <a:t>competition for survival</a:t>
            </a:r>
          </a:p>
          <a:p>
            <a:r>
              <a:rPr lang="en-US" dirty="0" smtClean="0"/>
              <a:t>certain biological/behavioral variations increase reproductive and survival chances in each environment</a:t>
            </a:r>
          </a:p>
          <a:p>
            <a:r>
              <a:rPr lang="en-US" dirty="0" smtClean="0"/>
              <a:t>surviving offspring are likely to pass on those genes</a:t>
            </a:r>
          </a:p>
          <a:p>
            <a:r>
              <a:rPr lang="en-US" dirty="0" smtClean="0"/>
              <a:t>over time, population changes occur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study of the evolution of behavior and the mind, using principles of natural selection</a:t>
            </a:r>
            <a:endParaRPr lang="en-US" dirty="0"/>
          </a:p>
        </p:txBody>
      </p:sp>
      <p:pic>
        <p:nvPicPr>
          <p:cNvPr id="5" name="Picture 4" descr="bad-evolu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0" y="4686300"/>
            <a:ext cx="52070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73999"/>
            <a:ext cx="7556313" cy="757503"/>
          </a:xfrm>
        </p:spPr>
        <p:txBody>
          <a:bodyPr/>
          <a:lstStyle/>
          <a:p>
            <a:pPr algn="ctr"/>
            <a:r>
              <a:rPr lang="en-US" sz="4800" dirty="0" smtClean="0"/>
              <a:t>Perspectives</a:t>
            </a:r>
            <a:endParaRPr lang="en-US" sz="4800" dirty="0"/>
          </a:p>
        </p:txBody>
      </p:sp>
      <p:pic>
        <p:nvPicPr>
          <p:cNvPr id="5" name="Content Placeholder 4" descr="seven-psycho-perspect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5" b="-81"/>
          <a:stretch/>
        </p:blipFill>
        <p:spPr>
          <a:xfrm>
            <a:off x="0" y="1468419"/>
            <a:ext cx="9144000" cy="279687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831502"/>
            <a:ext cx="7558960" cy="774700"/>
          </a:xfrm>
        </p:spPr>
        <p:txBody>
          <a:bodyPr/>
          <a:lstStyle/>
          <a:p>
            <a:pPr algn="ctr"/>
            <a:r>
              <a:rPr lang="en-US" sz="2200" dirty="0" smtClean="0"/>
              <a:t>The main seven viewpoints that influence how psychologists view our behavior &amp; our thoughts.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69025" y="4265289"/>
            <a:ext cx="911753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>
                <a:solidFill>
                  <a:srgbClr val="FF0000"/>
                </a:solidFill>
              </a:rPr>
              <a:t>Biological</a:t>
            </a:r>
            <a:r>
              <a:rPr lang="en-US" sz="1900" dirty="0" smtClean="0"/>
              <a:t> – genes, brain/nervous system, neurotransmitters.</a:t>
            </a:r>
          </a:p>
          <a:p>
            <a:r>
              <a:rPr lang="en-US" sz="1900" dirty="0" smtClean="0">
                <a:solidFill>
                  <a:schemeClr val="accent6">
                    <a:lumMod val="50000"/>
                  </a:schemeClr>
                </a:solidFill>
              </a:rPr>
              <a:t>Evolutionary</a:t>
            </a:r>
            <a:r>
              <a:rPr lang="en-US" sz="1900" dirty="0" smtClean="0"/>
              <a:t> – behavior that allowed us to survive or reproduce.</a:t>
            </a:r>
          </a:p>
          <a:p>
            <a:r>
              <a:rPr lang="en-US" sz="1900" dirty="0" smtClean="0">
                <a:solidFill>
                  <a:srgbClr val="3366FF"/>
                </a:solidFill>
              </a:rPr>
              <a:t>Cognitive</a:t>
            </a:r>
            <a:r>
              <a:rPr lang="en-US" sz="1900" dirty="0" smtClean="0"/>
              <a:t> – how we encode, process, &amp; store information (thoughts/memory)</a:t>
            </a:r>
          </a:p>
          <a:p>
            <a:r>
              <a:rPr lang="en-US" sz="19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Humanistic</a:t>
            </a:r>
            <a:r>
              <a:rPr lang="en-US" sz="1900" dirty="0" smtClean="0"/>
              <a:t> – how we meet our needs for love &amp; acceptance &amp; achieve self-actualization</a:t>
            </a:r>
          </a:p>
          <a:p>
            <a:r>
              <a:rPr lang="en-US" sz="1900" dirty="0" smtClean="0">
                <a:solidFill>
                  <a:srgbClr val="FF0000"/>
                </a:solidFill>
              </a:rPr>
              <a:t>Psychodynamic</a:t>
            </a:r>
            <a:r>
              <a:rPr lang="en-US" sz="1900" dirty="0" smtClean="0"/>
              <a:t> – how behavior springs from unconscious drives &amp; motives</a:t>
            </a:r>
          </a:p>
          <a:p>
            <a:r>
              <a:rPr lang="en-US" sz="1900" dirty="0" smtClean="0">
                <a:solidFill>
                  <a:srgbClr val="000090"/>
                </a:solidFill>
              </a:rPr>
              <a:t>Behavioral </a:t>
            </a:r>
            <a:r>
              <a:rPr lang="en-US" sz="1900" dirty="0" smtClean="0"/>
              <a:t>– how we learn observable responses</a:t>
            </a:r>
          </a:p>
          <a:p>
            <a:r>
              <a:rPr lang="en-US" sz="1900" dirty="0" smtClean="0">
                <a:solidFill>
                  <a:srgbClr val="FF6600"/>
                </a:solidFill>
              </a:rPr>
              <a:t>Social-cultural </a:t>
            </a:r>
            <a:r>
              <a:rPr lang="en-US" sz="1900" dirty="0" smtClean="0"/>
              <a:t>– how behavior &amp; thinking vary across situations and cultures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78357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4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00200"/>
            <a:ext cx="7556313" cy="5257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800" dirty="0" smtClean="0"/>
              <a:t>Sensation </a:t>
            </a:r>
          </a:p>
          <a:p>
            <a:pPr marL="0" indent="0" algn="ctr">
              <a:buNone/>
            </a:pPr>
            <a:r>
              <a:rPr lang="en-US" sz="6800" dirty="0" smtClean="0"/>
              <a:t>&amp; </a:t>
            </a:r>
          </a:p>
          <a:p>
            <a:pPr marL="0" indent="0" algn="ctr">
              <a:buNone/>
            </a:pPr>
            <a:r>
              <a:rPr lang="en-US" sz="6800" dirty="0" smtClean="0"/>
              <a:t>Perception</a:t>
            </a:r>
          </a:p>
          <a:p>
            <a:pPr marL="0" indent="0" algn="ctr">
              <a:buNone/>
            </a:pPr>
            <a:r>
              <a:rPr lang="en-US" sz="6600" dirty="0" smtClean="0"/>
              <a:t>6 – 8%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49517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89648"/>
            <a:ext cx="7556313" cy="876754"/>
          </a:xfrm>
        </p:spPr>
        <p:txBody>
          <a:bodyPr/>
          <a:lstStyle/>
          <a:p>
            <a:pPr algn="ctr"/>
            <a:r>
              <a:rPr lang="en-US" sz="5400" dirty="0" smtClean="0"/>
              <a:t>Senses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642883"/>
            <a:ext cx="7556313" cy="4483281"/>
          </a:xfrm>
        </p:spPr>
        <p:txBody>
          <a:bodyPr/>
          <a:lstStyle/>
          <a:p>
            <a:r>
              <a:rPr lang="en-US" sz="2400" b="1" dirty="0" smtClean="0"/>
              <a:t>Bottom-up processing</a:t>
            </a:r>
          </a:p>
          <a:p>
            <a:pPr lvl="1"/>
            <a:r>
              <a:rPr lang="en-US" dirty="0" smtClean="0"/>
              <a:t>analysis begins with sensory receptors and works up</a:t>
            </a:r>
          </a:p>
          <a:p>
            <a:pPr lvl="1"/>
            <a:r>
              <a:rPr lang="en-US" dirty="0" smtClean="0"/>
              <a:t>new or unknown sensory information</a:t>
            </a:r>
            <a:endParaRPr lang="en-US" dirty="0"/>
          </a:p>
          <a:p>
            <a:r>
              <a:rPr lang="en-US" sz="2400" b="1" dirty="0" smtClean="0"/>
              <a:t>Top-down processing</a:t>
            </a:r>
          </a:p>
          <a:p>
            <a:pPr lvl="1"/>
            <a:r>
              <a:rPr lang="en-US" dirty="0" smtClean="0"/>
              <a:t>information processing guided by higher-level mental processes</a:t>
            </a:r>
          </a:p>
          <a:p>
            <a:pPr lvl="1"/>
            <a:r>
              <a:rPr lang="en-US" dirty="0" smtClean="0"/>
              <a:t>well known sensory information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66403"/>
            <a:ext cx="7558960" cy="796658"/>
          </a:xfrm>
        </p:spPr>
        <p:txBody>
          <a:bodyPr/>
          <a:lstStyle/>
          <a:p>
            <a:pPr algn="ctr"/>
            <a:r>
              <a:rPr lang="en-US" dirty="0" smtClean="0"/>
              <a:t>incoming information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647" y="4210247"/>
            <a:ext cx="3836894" cy="258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Thresholds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344706"/>
            <a:ext cx="8466232" cy="5513294"/>
          </a:xfrm>
        </p:spPr>
        <p:txBody>
          <a:bodyPr>
            <a:normAutofit/>
          </a:bodyPr>
          <a:lstStyle/>
          <a:p>
            <a:r>
              <a:rPr lang="en-US" b="1" dirty="0" smtClean="0"/>
              <a:t>Absolute </a:t>
            </a:r>
          </a:p>
          <a:p>
            <a:pPr lvl="1"/>
            <a:r>
              <a:rPr lang="en-US" dirty="0" smtClean="0"/>
              <a:t>bare minimum noticed</a:t>
            </a:r>
          </a:p>
          <a:p>
            <a:r>
              <a:rPr lang="en-US" b="1" dirty="0" smtClean="0"/>
              <a:t>Signal Detection</a:t>
            </a:r>
          </a:p>
          <a:p>
            <a:pPr lvl="1"/>
            <a:r>
              <a:rPr lang="en-US" dirty="0" smtClean="0"/>
              <a:t>depends on experience, motivation, expectation, alertness</a:t>
            </a:r>
          </a:p>
          <a:p>
            <a:pPr lvl="1"/>
            <a:r>
              <a:rPr lang="en-US" dirty="0" smtClean="0"/>
              <a:t>assumes no absolute</a:t>
            </a:r>
          </a:p>
          <a:p>
            <a:r>
              <a:rPr lang="en-US" b="1" dirty="0" smtClean="0"/>
              <a:t>Subliminal</a:t>
            </a:r>
          </a:p>
          <a:p>
            <a:pPr lvl="1"/>
            <a:r>
              <a:rPr lang="en-US" dirty="0" smtClean="0"/>
              <a:t>below our threshold for conscious awareness</a:t>
            </a:r>
          </a:p>
          <a:p>
            <a:r>
              <a:rPr lang="en-US" b="1" dirty="0" smtClean="0"/>
              <a:t>Difference Threshold</a:t>
            </a:r>
          </a:p>
          <a:p>
            <a:pPr lvl="1"/>
            <a:r>
              <a:rPr lang="en-US" dirty="0" smtClean="0"/>
              <a:t>just noticeable difference (or </a:t>
            </a:r>
            <a:r>
              <a:rPr lang="en-US" dirty="0" err="1" smtClean="0"/>
              <a:t>jnd</a:t>
            </a:r>
            <a:r>
              <a:rPr lang="en-US" dirty="0" smtClean="0"/>
              <a:t>) – minimum to detect a change 50% of the time</a:t>
            </a:r>
          </a:p>
          <a:p>
            <a:r>
              <a:rPr lang="en-US" b="1" dirty="0" smtClean="0"/>
              <a:t>Weber’s Law</a:t>
            </a:r>
          </a:p>
          <a:p>
            <a:pPr lvl="1"/>
            <a:r>
              <a:rPr lang="en-US" dirty="0" smtClean="0"/>
              <a:t>to perceive difference the change must be by a certain percentage, rather than a constant number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Vision </a:t>
            </a:r>
            <a:endParaRPr lang="en-US" sz="5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23326" r="-23326"/>
          <a:stretch>
            <a:fillRect/>
          </a:stretch>
        </p:blipFill>
        <p:spPr>
          <a:xfrm>
            <a:off x="498474" y="2190376"/>
            <a:ext cx="7556313" cy="414496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in order to see we </a:t>
            </a:r>
            <a:r>
              <a:rPr lang="en-US" u="sng" dirty="0" smtClean="0"/>
              <a:t>transduce</a:t>
            </a:r>
            <a:r>
              <a:rPr lang="en-US" dirty="0" smtClean="0"/>
              <a:t> light energy in the retina into a neural impulse which is sent to the brain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/>
              <a:t>Vision </a:t>
            </a:r>
            <a:endParaRPr lang="en-US" sz="5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G:\eye_explanati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39" y="1021977"/>
            <a:ext cx="7812740" cy="595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830423" y="3573623"/>
            <a:ext cx="1754155" cy="61582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063549" y="5818252"/>
            <a:ext cx="5475330" cy="103974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88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Rods &amp; Cones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86000"/>
            <a:ext cx="7556313" cy="3840163"/>
          </a:xfrm>
        </p:spPr>
        <p:txBody>
          <a:bodyPr>
            <a:normAutofit/>
          </a:bodyPr>
          <a:lstStyle/>
          <a:p>
            <a:r>
              <a:rPr lang="en-US" b="1" dirty="0" smtClean="0"/>
              <a:t>Rods</a:t>
            </a:r>
          </a:p>
          <a:p>
            <a:pPr lvl="1"/>
            <a:r>
              <a:rPr lang="en-US" dirty="0" smtClean="0"/>
              <a:t>black &amp; white, night vision</a:t>
            </a:r>
          </a:p>
          <a:p>
            <a:pPr lvl="1"/>
            <a:r>
              <a:rPr lang="en-US" dirty="0" smtClean="0"/>
              <a:t>peripheral vision</a:t>
            </a:r>
          </a:p>
          <a:p>
            <a:pPr lvl="1"/>
            <a:r>
              <a:rPr lang="en-US" dirty="0" smtClean="0"/>
              <a:t>many more than cones</a:t>
            </a:r>
          </a:p>
          <a:p>
            <a:pPr lvl="1"/>
            <a:endParaRPr lang="en-US" dirty="0" smtClean="0"/>
          </a:p>
          <a:p>
            <a:pPr marL="228600" lvl="1" indent="0">
              <a:buNone/>
            </a:pPr>
            <a:endParaRPr lang="en-US" dirty="0"/>
          </a:p>
          <a:p>
            <a:r>
              <a:rPr lang="en-US" b="1" dirty="0" smtClean="0"/>
              <a:t>Cones</a:t>
            </a:r>
          </a:p>
          <a:p>
            <a:pPr lvl="1"/>
            <a:r>
              <a:rPr lang="en-US" dirty="0" smtClean="0"/>
              <a:t>color vision</a:t>
            </a:r>
          </a:p>
          <a:p>
            <a:pPr lvl="1"/>
            <a:r>
              <a:rPr lang="en-US" dirty="0" smtClean="0"/>
              <a:t>daytime or bright light situations</a:t>
            </a:r>
          </a:p>
          <a:p>
            <a:pPr lvl="1"/>
            <a:r>
              <a:rPr lang="en-US" dirty="0" smtClean="0"/>
              <a:t>centered around the fovea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Receptor cells for vision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882" y="2423796"/>
            <a:ext cx="5050118" cy="301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74707"/>
            <a:ext cx="7556313" cy="1284940"/>
          </a:xfrm>
        </p:spPr>
        <p:txBody>
          <a:bodyPr/>
          <a:lstStyle/>
          <a:p>
            <a:pPr algn="ctr"/>
            <a:r>
              <a:rPr lang="en-US" dirty="0" smtClean="0"/>
              <a:t>Spectrum of </a:t>
            </a:r>
            <a:br>
              <a:rPr lang="en-US" dirty="0" smtClean="0"/>
            </a:br>
            <a:r>
              <a:rPr lang="en-US" dirty="0" smtClean="0"/>
              <a:t>Electromagnetic Energy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419411"/>
            <a:ext cx="7558960" cy="484841"/>
          </a:xfrm>
        </p:spPr>
        <p:txBody>
          <a:bodyPr/>
          <a:lstStyle/>
          <a:p>
            <a:pPr algn="ctr"/>
            <a:r>
              <a:rPr lang="en-US" dirty="0" smtClean="0"/>
              <a:t>Small portion visible to humans</a:t>
            </a:r>
            <a:endParaRPr lang="en-US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14" y="2113426"/>
            <a:ext cx="4612435" cy="4517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353" y="2226235"/>
            <a:ext cx="5622391" cy="237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Color Vision Theories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981200"/>
            <a:ext cx="6613526" cy="4646822"/>
          </a:xfrm>
        </p:spPr>
        <p:txBody>
          <a:bodyPr/>
          <a:lstStyle/>
          <a:p>
            <a:r>
              <a:rPr lang="en-US" b="1" u="sng" dirty="0" smtClean="0"/>
              <a:t>Young-</a:t>
            </a:r>
            <a:r>
              <a:rPr lang="en-US" b="1" u="sng" dirty="0" err="1" smtClean="0"/>
              <a:t>Helmhotz</a:t>
            </a:r>
            <a:r>
              <a:rPr lang="en-US" b="1" u="sng" dirty="0" smtClean="0"/>
              <a:t> trichromatic (three-color) theory</a:t>
            </a:r>
          </a:p>
          <a:p>
            <a:pPr lvl="1"/>
            <a:r>
              <a:rPr lang="en-US" dirty="0" smtClean="0"/>
              <a:t>retina has three different color receptors – sensitive to red, green or blue – which when stimulated can produce perception of any color.</a:t>
            </a:r>
          </a:p>
          <a:p>
            <a:pPr lvl="1"/>
            <a:r>
              <a:rPr lang="en-US" dirty="0" smtClean="0"/>
              <a:t>good for explaining color deficiency (“color blindness”)</a:t>
            </a:r>
          </a:p>
          <a:p>
            <a:pPr lvl="1"/>
            <a:endParaRPr lang="en-US" dirty="0"/>
          </a:p>
          <a:p>
            <a:r>
              <a:rPr lang="en-US" b="1" u="sng" dirty="0" smtClean="0"/>
              <a:t>Opponent-process theory</a:t>
            </a:r>
          </a:p>
          <a:p>
            <a:pPr lvl="1"/>
            <a:r>
              <a:rPr lang="en-US" dirty="0" smtClean="0"/>
              <a:t>opposing retinal processes (red-green, yellow-blue, white-black) enable color vision.</a:t>
            </a:r>
          </a:p>
          <a:p>
            <a:pPr lvl="1"/>
            <a:r>
              <a:rPr lang="en-US" dirty="0" smtClean="0"/>
              <a:t>good at explaining after images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How or why do we see color?</a:t>
            </a:r>
            <a:endParaRPr lang="en-US" dirty="0"/>
          </a:p>
        </p:txBody>
      </p:sp>
      <p:pic>
        <p:nvPicPr>
          <p:cNvPr id="5" name="Picture 3" descr="MyAP1e_fig_4_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541" y="1981200"/>
            <a:ext cx="2122492" cy="216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464" y="4995545"/>
            <a:ext cx="2983239" cy="163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162" b="-21162"/>
          <a:stretch>
            <a:fillRect/>
          </a:stretch>
        </p:blipFill>
        <p:spPr bwMode="auto">
          <a:xfrm>
            <a:off x="154831" y="1846731"/>
            <a:ext cx="8854702" cy="485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Audition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Transduces sounds waves received by the cochlea into neural impulses the brain can understand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Audition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0" name="Picture 4" descr="G:\ear_explan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939" y="1110972"/>
            <a:ext cx="6401454" cy="546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3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Important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500" dirty="0" smtClean="0"/>
              <a:t>Wilhelm Wundt</a:t>
            </a:r>
          </a:p>
          <a:p>
            <a:pPr lvl="1"/>
            <a:r>
              <a:rPr lang="en-US" sz="2200" dirty="0" smtClean="0"/>
              <a:t>conducted the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Psychology experiment and operated the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Psychology lab</a:t>
            </a:r>
          </a:p>
          <a:p>
            <a:pPr lvl="1"/>
            <a:endParaRPr lang="en-US" dirty="0"/>
          </a:p>
          <a:p>
            <a:r>
              <a:rPr lang="en-US" sz="2500" dirty="0" smtClean="0"/>
              <a:t>John Locke</a:t>
            </a:r>
          </a:p>
          <a:p>
            <a:pPr lvl="1"/>
            <a:r>
              <a:rPr lang="en-US" sz="2200" dirty="0" smtClean="0"/>
              <a:t>believed we were “blank slates” (tabula </a:t>
            </a:r>
            <a:r>
              <a:rPr lang="en-US" sz="2200" dirty="0" err="1" smtClean="0"/>
              <a:t>rosa</a:t>
            </a:r>
            <a:r>
              <a:rPr lang="en-US" sz="2200" dirty="0" smtClean="0"/>
              <a:t>) and had to learn everything</a:t>
            </a:r>
            <a:endParaRPr lang="en-US" sz="2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you may not hear about in other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5513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Pitch Perception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981200"/>
            <a:ext cx="5552701" cy="4712447"/>
          </a:xfrm>
        </p:spPr>
        <p:txBody>
          <a:bodyPr/>
          <a:lstStyle/>
          <a:p>
            <a:r>
              <a:rPr lang="en-US" u="sng" dirty="0" smtClean="0"/>
              <a:t>Place Theory</a:t>
            </a:r>
          </a:p>
          <a:p>
            <a:pPr lvl="1"/>
            <a:r>
              <a:rPr lang="en-US" dirty="0" smtClean="0"/>
              <a:t>we hear different pitches because different sound waves trigger activity at different places along the cochlea’s basilar membrane</a:t>
            </a:r>
          </a:p>
          <a:p>
            <a:pPr lvl="1"/>
            <a:r>
              <a:rPr lang="en-US" dirty="0" smtClean="0"/>
              <a:t>good at explaining high-pitched sound perception</a:t>
            </a:r>
          </a:p>
          <a:p>
            <a:pPr lvl="1"/>
            <a:endParaRPr lang="en-US" dirty="0"/>
          </a:p>
          <a:p>
            <a:r>
              <a:rPr lang="en-US" u="sng" dirty="0" smtClean="0"/>
              <a:t>Frequency Theory</a:t>
            </a:r>
          </a:p>
          <a:p>
            <a:pPr lvl="1"/>
            <a:r>
              <a:rPr lang="en-US" dirty="0" smtClean="0"/>
              <a:t>the brain reads pitch by monitoring the frequency of neural impulses traveling up the auditory nerve</a:t>
            </a:r>
          </a:p>
          <a:p>
            <a:pPr lvl="1"/>
            <a:r>
              <a:rPr lang="en-US" dirty="0" smtClean="0"/>
              <a:t>good at explaining low-pitched sound perception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3882" y="1129553"/>
            <a:ext cx="7918824" cy="774700"/>
          </a:xfrm>
        </p:spPr>
        <p:txBody>
          <a:bodyPr/>
          <a:lstStyle/>
          <a:p>
            <a:pPr algn="ctr"/>
            <a:r>
              <a:rPr lang="en-US" dirty="0" smtClean="0"/>
              <a:t>How do we know what pitch of sound we are hearing?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351" y="3043326"/>
            <a:ext cx="3287060" cy="2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Hearing Loss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706" y="1981200"/>
            <a:ext cx="4004235" cy="4876800"/>
          </a:xfrm>
        </p:spPr>
        <p:txBody>
          <a:bodyPr/>
          <a:lstStyle/>
          <a:p>
            <a:r>
              <a:rPr lang="en-US" b="1" dirty="0" smtClean="0"/>
              <a:t>Conduction Hearing Loss</a:t>
            </a:r>
          </a:p>
          <a:p>
            <a:pPr lvl="1"/>
            <a:r>
              <a:rPr lang="en-US" dirty="0" smtClean="0"/>
              <a:t>if the eardrum is punctured or if the three tiny bones of the middle ear lose their ability to vibrate</a:t>
            </a:r>
          </a:p>
          <a:p>
            <a:pPr lvl="1"/>
            <a:endParaRPr lang="en-US" dirty="0"/>
          </a:p>
          <a:p>
            <a:r>
              <a:rPr lang="en-US" b="1" dirty="0" err="1" smtClean="0"/>
              <a:t>Sensorineural</a:t>
            </a:r>
            <a:r>
              <a:rPr lang="en-US" b="1" dirty="0" smtClean="0"/>
              <a:t> Hearing Loss</a:t>
            </a:r>
          </a:p>
          <a:p>
            <a:pPr lvl="1"/>
            <a:r>
              <a:rPr lang="en-US" dirty="0" smtClean="0"/>
              <a:t>nerve deafness</a:t>
            </a:r>
          </a:p>
          <a:p>
            <a:pPr lvl="1"/>
            <a:r>
              <a:rPr lang="en-US" dirty="0" smtClean="0"/>
              <a:t>caused by disease, heredity, aging and prolonged expose to ear-splitting noise or music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Two types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487" y="1951317"/>
            <a:ext cx="4632512" cy="496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Touch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2390588"/>
            <a:ext cx="3281643" cy="4228351"/>
          </a:xfrm>
        </p:spPr>
        <p:txBody>
          <a:bodyPr>
            <a:normAutofit/>
          </a:bodyPr>
          <a:lstStyle/>
          <a:p>
            <a:r>
              <a:rPr lang="en-US" dirty="0" smtClean="0"/>
              <a:t>Sends sensory information to the somatosensory cortex of the brain</a:t>
            </a:r>
            <a:endParaRPr lang="en-US" dirty="0"/>
          </a:p>
          <a:p>
            <a:r>
              <a:rPr lang="en-US" b="1" dirty="0" smtClean="0"/>
              <a:t>We can feel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pressure</a:t>
            </a:r>
          </a:p>
          <a:p>
            <a:pPr lvl="1"/>
            <a:r>
              <a:rPr lang="en-US" dirty="0" smtClean="0"/>
              <a:t>warmth</a:t>
            </a:r>
          </a:p>
          <a:p>
            <a:pPr lvl="1"/>
            <a:r>
              <a:rPr lang="en-US" dirty="0" smtClean="0"/>
              <a:t>cold</a:t>
            </a:r>
          </a:p>
          <a:p>
            <a:pPr lvl="1"/>
            <a:r>
              <a:rPr lang="en-US" dirty="0" smtClean="0"/>
              <a:t>pain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Receptor sites are the nerves attached to our skin, internal organs and tissues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718" y="2190375"/>
            <a:ext cx="4719918" cy="442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Taste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Chemical sense that stimulates the taste buds, which send neural messages to the brain.</a:t>
            </a:r>
            <a:endParaRPr lang="en-US" dirty="0"/>
          </a:p>
        </p:txBody>
      </p:sp>
      <p:pic>
        <p:nvPicPr>
          <p:cNvPr id="5" name="Picture 3" descr="taste bud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17" r="-19217"/>
          <a:stretch>
            <a:fillRect/>
          </a:stretch>
        </p:blipFill>
        <p:spPr bwMode="auto">
          <a:xfrm>
            <a:off x="3227294" y="2646890"/>
            <a:ext cx="6560665" cy="359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0" y="2644589"/>
            <a:ext cx="3917142" cy="369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619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4" y="3220899"/>
            <a:ext cx="8916895" cy="356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65" y="-132229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Olfaction (Smell)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705" y="1109944"/>
            <a:ext cx="9144000" cy="4221911"/>
          </a:xfrm>
        </p:spPr>
        <p:txBody>
          <a:bodyPr/>
          <a:lstStyle/>
          <a:p>
            <a:r>
              <a:rPr lang="en-US" dirty="0" smtClean="0"/>
              <a:t>Inhale scent molecules which settle onto your mucous </a:t>
            </a:r>
            <a:r>
              <a:rPr lang="en-US" dirty="0" smtClean="0"/>
              <a:t>membranes             </a:t>
            </a:r>
            <a:r>
              <a:rPr lang="en-US" dirty="0" smtClean="0"/>
              <a:t>in your nose</a:t>
            </a:r>
          </a:p>
          <a:p>
            <a:r>
              <a:rPr lang="en-US" dirty="0" smtClean="0"/>
              <a:t>The Olfactory bulb located there receives signal of electrochemical reaction</a:t>
            </a:r>
          </a:p>
          <a:p>
            <a:r>
              <a:rPr lang="en-US" dirty="0" smtClean="0"/>
              <a:t>Sends message to the brain through the Olfactory nerve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165" y="742203"/>
            <a:ext cx="7558960" cy="774700"/>
          </a:xfrm>
        </p:spPr>
        <p:txBody>
          <a:bodyPr/>
          <a:lstStyle/>
          <a:p>
            <a:pPr algn="ctr"/>
            <a:r>
              <a:rPr lang="en-US" dirty="0" smtClean="0"/>
              <a:t>Chemical sense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2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Kinesthesis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2255652"/>
            <a:ext cx="4461996" cy="3870511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ensors in your joints, tendons, bones and ears as well as your skin sensors send messages to your brain about where your body parts are located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the reason why you can walk without watching your feet or sit down in a chair without watching your bottom to see that it hits the seat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/>
          <a:lstStyle/>
          <a:p>
            <a:pPr algn="ctr"/>
            <a:r>
              <a:rPr lang="en-US" dirty="0" smtClean="0"/>
              <a:t>Sense of the position and movement                               of your body parts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958"/>
          <a:stretch/>
        </p:blipFill>
        <p:spPr>
          <a:xfrm>
            <a:off x="5204012" y="2255652"/>
            <a:ext cx="3086100" cy="387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Vestibular 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88" y="2390588"/>
            <a:ext cx="3337395" cy="422236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Based on the semicircular canals and the vestibular sacs located in the inner ears. </a:t>
            </a:r>
          </a:p>
          <a:p>
            <a:r>
              <a:rPr lang="en-US" sz="2400" dirty="0" smtClean="0"/>
              <a:t>Fluid shifts and you know that you’ve moved.</a:t>
            </a:r>
          </a:p>
          <a:p>
            <a:r>
              <a:rPr lang="en-US" sz="2400" dirty="0" smtClean="0"/>
              <a:t>Think of a level that you use to hang frames on the wall.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Monitors your head’s and, thus,                                   your body’s position and movement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823" y="2652058"/>
            <a:ext cx="5080000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Pain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Our body’s message that something is wrong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673" y="1703412"/>
            <a:ext cx="6407476" cy="505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86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0" y="3937000"/>
            <a:ext cx="4826000" cy="292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Perception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035" y="2178973"/>
            <a:ext cx="8290155" cy="4011626"/>
          </a:xfrm>
        </p:spPr>
        <p:txBody>
          <a:bodyPr>
            <a:normAutofit/>
          </a:bodyPr>
          <a:lstStyle/>
          <a:p>
            <a:r>
              <a:rPr lang="en-US" b="1" dirty="0" smtClean="0"/>
              <a:t>Gestalt</a:t>
            </a:r>
            <a:r>
              <a:rPr lang="en-US" dirty="0" smtClean="0"/>
              <a:t> – an organized “whole”</a:t>
            </a:r>
          </a:p>
          <a:p>
            <a:r>
              <a:rPr lang="en-US" b="1" dirty="0" smtClean="0"/>
              <a:t>Figure and Ground </a:t>
            </a:r>
            <a:r>
              <a:rPr lang="en-US" dirty="0" smtClean="0"/>
              <a:t>– we focus on the main figure &amp; let everything else blend into the background</a:t>
            </a:r>
          </a:p>
          <a:p>
            <a:r>
              <a:rPr lang="en-US" b="1" dirty="0" smtClean="0"/>
              <a:t>Depth Perception </a:t>
            </a:r>
            <a:r>
              <a:rPr lang="en-US" dirty="0" smtClean="0"/>
              <a:t>– the ability to see objects in 3D</a:t>
            </a:r>
          </a:p>
          <a:p>
            <a:pPr lvl="1"/>
            <a:r>
              <a:rPr lang="en-US" b="1" dirty="0" smtClean="0"/>
              <a:t>visual cliff </a:t>
            </a:r>
            <a:r>
              <a:rPr lang="en-US" dirty="0" smtClean="0"/>
              <a:t>– table DP test given to infants</a:t>
            </a:r>
          </a:p>
          <a:p>
            <a:r>
              <a:rPr lang="en-US" b="1" dirty="0" smtClean="0"/>
              <a:t>Binocular Cues </a:t>
            </a:r>
            <a:r>
              <a:rPr lang="en-US" dirty="0" smtClean="0"/>
              <a:t>– depth cues that                                                    depend on the use of 2 eyes</a:t>
            </a:r>
          </a:p>
          <a:p>
            <a:pPr lvl="1"/>
            <a:r>
              <a:rPr lang="en-US" b="1" dirty="0" smtClean="0"/>
              <a:t>retinal disparity </a:t>
            </a:r>
            <a:r>
              <a:rPr lang="en-US" dirty="0" smtClean="0"/>
              <a:t>– the brain                                                                     compares the two images the                                                                         eyes are receiving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Our understanding of what our eyes have seen, ears have heard, nose has smelled, tongue has tasted, </a:t>
            </a:r>
            <a:r>
              <a:rPr lang="en-US" dirty="0" err="1" smtClean="0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25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Grouping Principles</a:t>
            </a:r>
            <a:endParaRPr lang="en-US" sz="45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59735" r="-59735"/>
          <a:stretch>
            <a:fillRect/>
          </a:stretch>
        </p:blipFill>
        <p:spPr>
          <a:xfrm>
            <a:off x="151569" y="1981200"/>
            <a:ext cx="8890460" cy="4876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the perceptual tendency to organize                      stimuli into coherent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37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2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192141"/>
            <a:ext cx="7556313" cy="39340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Research</a:t>
            </a:r>
          </a:p>
          <a:p>
            <a:pPr marL="0" indent="0" algn="ctr">
              <a:buNone/>
            </a:pPr>
            <a:r>
              <a:rPr lang="en-US" sz="6600" dirty="0" smtClean="0"/>
              <a:t>Methods</a:t>
            </a:r>
          </a:p>
          <a:p>
            <a:pPr marL="0" indent="0" algn="ctr">
              <a:buNone/>
            </a:pPr>
            <a:r>
              <a:rPr lang="en-US" sz="6600" dirty="0" smtClean="0"/>
              <a:t>8 – 10%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903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097" y="5196526"/>
            <a:ext cx="3023266" cy="1568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04319"/>
          </a:xfrm>
        </p:spPr>
        <p:txBody>
          <a:bodyPr/>
          <a:lstStyle/>
          <a:p>
            <a:pPr algn="ctr"/>
            <a:r>
              <a:rPr lang="en-US" sz="4800" dirty="0" smtClean="0"/>
              <a:t>Monocular Depth Cues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049" y="1297738"/>
            <a:ext cx="9489121" cy="5467107"/>
          </a:xfrm>
        </p:spPr>
        <p:txBody>
          <a:bodyPr numCol="2" spcCol="365760">
            <a:normAutofit/>
          </a:bodyPr>
          <a:lstStyle/>
          <a:p>
            <a:r>
              <a:rPr lang="en-US" dirty="0" smtClean="0"/>
              <a:t>Horizontal-vertical Illusion</a:t>
            </a:r>
          </a:p>
          <a:p>
            <a:endParaRPr lang="en-US" dirty="0" smtClean="0"/>
          </a:p>
          <a:p>
            <a:r>
              <a:rPr lang="en-US" dirty="0" smtClean="0"/>
              <a:t>Light-and-Shadow                          Effect      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</a:p>
          <a:p>
            <a:r>
              <a:rPr lang="en-US" dirty="0" smtClean="0"/>
              <a:t>Relative Height</a:t>
            </a:r>
          </a:p>
          <a:p>
            <a:endParaRPr lang="en-US" dirty="0" smtClean="0"/>
          </a:p>
          <a:p>
            <a:r>
              <a:rPr lang="en-US" dirty="0" smtClean="0"/>
              <a:t>Relative Size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Interposition</a:t>
            </a:r>
          </a:p>
          <a:p>
            <a:endParaRPr lang="en-US" dirty="0" smtClean="0"/>
          </a:p>
          <a:p>
            <a:r>
              <a:rPr lang="en-US" dirty="0" smtClean="0"/>
              <a:t>Linear                                    perspective</a:t>
            </a:r>
            <a:endParaRPr lang="en-US" dirty="0" smtClean="0">
              <a:sym typeface="Wingdings"/>
            </a:endParaRP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Relative Motion</a:t>
            </a:r>
          </a:p>
          <a:p>
            <a:endParaRPr lang="en-US" sz="900" dirty="0" smtClean="0"/>
          </a:p>
          <a:p>
            <a:endParaRPr lang="en-US" sz="900" dirty="0"/>
          </a:p>
          <a:p>
            <a:r>
              <a:rPr lang="en-US" dirty="0" smtClean="0"/>
              <a:t>Phi Phenomenon </a:t>
            </a:r>
          </a:p>
        </p:txBody>
      </p:sp>
      <p:pic>
        <p:nvPicPr>
          <p:cNvPr id="5" name="Picture 3" descr="MyAP1e_fig_4_3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0"/>
          <a:stretch/>
        </p:blipFill>
        <p:spPr bwMode="auto">
          <a:xfrm>
            <a:off x="3697477" y="1297738"/>
            <a:ext cx="847154" cy="97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389" y="2282600"/>
            <a:ext cx="1073948" cy="1073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064" y="3584242"/>
            <a:ext cx="1777835" cy="135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5158" y="1088136"/>
            <a:ext cx="1009380" cy="1133611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06" y="2263163"/>
            <a:ext cx="1953495" cy="125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504" y="3584242"/>
            <a:ext cx="1471697" cy="155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2228" y="5237944"/>
            <a:ext cx="1485118" cy="148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36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874" y="1750546"/>
            <a:ext cx="3237116" cy="2550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MyAP1e_fig_4_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4" y="1737965"/>
            <a:ext cx="3366821" cy="296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Constancy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Shape, size, lightness and color do not change because of movement, distance or lighting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61" b="-4761"/>
          <a:stretch>
            <a:fillRect/>
          </a:stretch>
        </p:blipFill>
        <p:spPr bwMode="auto">
          <a:xfrm>
            <a:off x="498474" y="4300564"/>
            <a:ext cx="3561133" cy="195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533" y="4478221"/>
            <a:ext cx="2716874" cy="210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53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22" y="134471"/>
            <a:ext cx="7841165" cy="995082"/>
          </a:xfrm>
        </p:spPr>
        <p:txBody>
          <a:bodyPr/>
          <a:lstStyle/>
          <a:p>
            <a:pPr algn="ctr"/>
            <a:r>
              <a:rPr lang="en-US" sz="4300" dirty="0"/>
              <a:t>Extrasensory Perception </a:t>
            </a:r>
            <a:r>
              <a:rPr lang="en-US" sz="4300" dirty="0" smtClean="0"/>
              <a:t>(ESP)</a:t>
            </a:r>
            <a:endParaRPr lang="en-US" sz="4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Telepathy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sz="3500" dirty="0" smtClean="0"/>
          </a:p>
          <a:p>
            <a:r>
              <a:rPr lang="en-US" dirty="0" smtClean="0"/>
              <a:t>Clairvoyance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Precognition</a:t>
            </a:r>
          </a:p>
          <a:p>
            <a:endParaRPr lang="en-US" dirty="0"/>
          </a:p>
          <a:p>
            <a:pPr marL="0" indent="0">
              <a:buNone/>
            </a:pPr>
            <a:endParaRPr lang="en-US" sz="6000" dirty="0"/>
          </a:p>
          <a:p>
            <a:r>
              <a:rPr lang="en-US" dirty="0" smtClean="0"/>
              <a:t>Psychokinesis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perceptual information for which there                      was </a:t>
            </a:r>
            <a:r>
              <a:rPr lang="en-US" u="sng" dirty="0" smtClean="0"/>
              <a:t>not</a:t>
            </a:r>
            <a:r>
              <a:rPr lang="en-US" dirty="0" smtClean="0"/>
              <a:t> sensory input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56" y="2372816"/>
            <a:ext cx="2758266" cy="19914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388" y="2372816"/>
            <a:ext cx="1854200" cy="187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1996" y="4684134"/>
            <a:ext cx="5264832" cy="21738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756" y="4840636"/>
            <a:ext cx="2594721" cy="19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5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49970"/>
            <a:ext cx="7908691" cy="427619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800" dirty="0" smtClean="0"/>
              <a:t>States of Consciousness</a:t>
            </a:r>
          </a:p>
          <a:p>
            <a:pPr marL="0" indent="0" algn="ctr">
              <a:buNone/>
            </a:pPr>
            <a:r>
              <a:rPr lang="en-US" sz="8800" dirty="0" smtClean="0"/>
              <a:t>2 – 4%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102104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345144"/>
            <a:ext cx="7556313" cy="869762"/>
          </a:xfrm>
        </p:spPr>
        <p:txBody>
          <a:bodyPr/>
          <a:lstStyle/>
          <a:p>
            <a:pPr algn="ctr"/>
            <a:r>
              <a:rPr lang="en-US" sz="5000" dirty="0" smtClean="0"/>
              <a:t>Sleep Stages</a:t>
            </a:r>
            <a:endParaRPr lang="en-US" sz="5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6776" r="-26776"/>
          <a:stretch>
            <a:fillRect/>
          </a:stretch>
        </p:blipFill>
        <p:spPr>
          <a:xfrm>
            <a:off x="-2505076" y="1458333"/>
            <a:ext cx="14106525" cy="5316831"/>
          </a:xfrm>
        </p:spPr>
      </p:pic>
    </p:spTree>
    <p:extLst>
      <p:ext uri="{BB962C8B-B14F-4D97-AF65-F5344CB8AC3E}">
        <p14:creationId xmlns:p14="http://schemas.microsoft.com/office/powerpoint/2010/main" val="422754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080" y="3410017"/>
            <a:ext cx="5691920" cy="35574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65441"/>
            <a:ext cx="7556313" cy="995082"/>
          </a:xfrm>
        </p:spPr>
        <p:txBody>
          <a:bodyPr/>
          <a:lstStyle/>
          <a:p>
            <a:pPr algn="ctr"/>
            <a:r>
              <a:rPr lang="en-US" sz="5500" dirty="0"/>
              <a:t>REM &amp; NREM Sleep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18" y="1835224"/>
            <a:ext cx="7723470" cy="4221910"/>
          </a:xfrm>
        </p:spPr>
        <p:txBody>
          <a:bodyPr/>
          <a:lstStyle/>
          <a:p>
            <a:r>
              <a:rPr lang="en-US" b="1" dirty="0"/>
              <a:t>REM</a:t>
            </a:r>
          </a:p>
          <a:p>
            <a:pPr lvl="1"/>
            <a:r>
              <a:rPr lang="en-US" u="sng" dirty="0"/>
              <a:t>paradoxical</a:t>
            </a:r>
            <a:r>
              <a:rPr lang="en-US" dirty="0"/>
              <a:t> sleep</a:t>
            </a:r>
          </a:p>
          <a:p>
            <a:pPr lvl="1"/>
            <a:r>
              <a:rPr lang="en-US" dirty="0"/>
              <a:t>body is fully asleep, but the brain is </a:t>
            </a:r>
            <a:r>
              <a:rPr lang="en-US" dirty="0" smtClean="0"/>
              <a:t>extremely active &amp; </a:t>
            </a:r>
            <a:r>
              <a:rPr lang="en-US" dirty="0"/>
              <a:t>you </a:t>
            </a:r>
            <a:r>
              <a:rPr lang="en-US" dirty="0" smtClean="0"/>
              <a:t>dream</a:t>
            </a:r>
          </a:p>
          <a:p>
            <a:r>
              <a:rPr lang="en-US" b="1" dirty="0" smtClean="0"/>
              <a:t>NREM</a:t>
            </a:r>
          </a:p>
          <a:p>
            <a:pPr lvl="1"/>
            <a:r>
              <a:rPr lang="en-US" dirty="0" smtClean="0"/>
              <a:t>all other stages of sleep (1 – 4) 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060523"/>
            <a:ext cx="7558960" cy="774700"/>
          </a:xfrm>
        </p:spPr>
        <p:txBody>
          <a:bodyPr/>
          <a:lstStyle/>
          <a:p>
            <a:r>
              <a:rPr lang="en-US" dirty="0" smtClean="0"/>
              <a:t>Rapid Eye Movement and Non-Rapid Eye Movement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73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Sleep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44" y="1339158"/>
            <a:ext cx="8724677" cy="5370430"/>
          </a:xfrm>
        </p:spPr>
        <p:txBody>
          <a:bodyPr>
            <a:normAutofit/>
          </a:bodyPr>
          <a:lstStyle/>
          <a:p>
            <a:r>
              <a:rPr lang="en-US" b="1" dirty="0" smtClean="0"/>
              <a:t>Insomnia</a:t>
            </a:r>
            <a:r>
              <a:rPr lang="en-US" dirty="0" smtClean="0"/>
              <a:t> </a:t>
            </a:r>
            <a:endParaRPr lang="en-US" dirty="0"/>
          </a:p>
          <a:p>
            <a:pPr lvl="1"/>
            <a:r>
              <a:rPr lang="en-US" dirty="0" smtClean="0"/>
              <a:t>can’t sleep or wake up &amp; can’t fall back to sleep</a:t>
            </a:r>
          </a:p>
          <a:p>
            <a:r>
              <a:rPr lang="en-US" b="1" dirty="0" smtClean="0"/>
              <a:t>Narcolepsy </a:t>
            </a:r>
            <a:endParaRPr lang="en-US" b="1" dirty="0"/>
          </a:p>
          <a:p>
            <a:pPr lvl="1"/>
            <a:r>
              <a:rPr lang="en-US" dirty="0" smtClean="0"/>
              <a:t> “sleep attacks”</a:t>
            </a:r>
          </a:p>
          <a:p>
            <a:r>
              <a:rPr lang="en-US" b="1" dirty="0" smtClean="0"/>
              <a:t>Sleep apnea</a:t>
            </a:r>
          </a:p>
          <a:p>
            <a:pPr lvl="1"/>
            <a:r>
              <a:rPr lang="en-US" dirty="0" smtClean="0"/>
              <a:t> stop breathing &amp; your body wakes you                                                                      to get you breathing again</a:t>
            </a:r>
          </a:p>
          <a:p>
            <a:r>
              <a:rPr lang="en-US" b="1" dirty="0" smtClean="0"/>
              <a:t>Night terrors </a:t>
            </a:r>
            <a:endParaRPr lang="en-US" b="1" dirty="0"/>
          </a:p>
          <a:p>
            <a:pPr lvl="1"/>
            <a:r>
              <a:rPr lang="en-US" dirty="0" smtClean="0"/>
              <a:t>wake up terrified, no idea why</a:t>
            </a:r>
          </a:p>
          <a:p>
            <a:r>
              <a:rPr lang="en-US" b="1" dirty="0" smtClean="0"/>
              <a:t>Sleepwalking/talking</a:t>
            </a:r>
          </a:p>
          <a:p>
            <a:pPr lvl="1"/>
            <a:r>
              <a:rPr lang="en-US" dirty="0" smtClean="0"/>
              <a:t>occur in Stage 4, runs in families; being sleep deprived increases the likelihood of an episode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947" y="814538"/>
            <a:ext cx="1584198" cy="20602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514" y="2567868"/>
            <a:ext cx="1967823" cy="226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1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Dreams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12" y="2277947"/>
            <a:ext cx="6971459" cy="3848216"/>
          </a:xfrm>
        </p:spPr>
        <p:txBody>
          <a:bodyPr/>
          <a:lstStyle/>
          <a:p>
            <a:pPr marL="0" indent="0">
              <a:buNone/>
            </a:pPr>
            <a:r>
              <a:rPr lang="en-US" i="1" dirty="0" smtClean="0"/>
              <a:t>Why do we dream?</a:t>
            </a:r>
          </a:p>
          <a:p>
            <a:r>
              <a:rPr lang="en-US" dirty="0" smtClean="0"/>
              <a:t>To satisfy our own wishes.</a:t>
            </a:r>
          </a:p>
          <a:p>
            <a:r>
              <a:rPr lang="en-US" dirty="0" smtClean="0"/>
              <a:t>To file away memories.</a:t>
            </a:r>
          </a:p>
          <a:p>
            <a:r>
              <a:rPr lang="en-US" dirty="0" smtClean="0"/>
              <a:t>To develop and preserve neural                                        pathways.</a:t>
            </a:r>
          </a:p>
          <a:p>
            <a:r>
              <a:rPr lang="en-US" dirty="0"/>
              <a:t>T</a:t>
            </a:r>
            <a:r>
              <a:rPr lang="en-US" dirty="0" smtClean="0"/>
              <a:t>o make sense of neural static.</a:t>
            </a:r>
          </a:p>
          <a:p>
            <a:r>
              <a:rPr lang="en-US" dirty="0"/>
              <a:t>T</a:t>
            </a:r>
            <a:r>
              <a:rPr lang="en-US" dirty="0" smtClean="0"/>
              <a:t>o reflect cognitive development.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“hallucinations of the sleeping mind”                      filled with discontinuities and incongruities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0904" y="2126084"/>
            <a:ext cx="4080973" cy="448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3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0219"/>
            <a:ext cx="7556313" cy="995082"/>
          </a:xfrm>
        </p:spPr>
        <p:txBody>
          <a:bodyPr/>
          <a:lstStyle/>
          <a:p>
            <a:pPr algn="ctr"/>
            <a:r>
              <a:rPr lang="en-US" sz="5500" dirty="0" smtClean="0"/>
              <a:t>Hypnosis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236528"/>
            <a:ext cx="4899230" cy="4390225"/>
          </a:xfrm>
        </p:spPr>
        <p:txBody>
          <a:bodyPr/>
          <a:lstStyle/>
          <a:p>
            <a:r>
              <a:rPr lang="en-US" b="1" dirty="0" smtClean="0"/>
              <a:t>Posthypnotic suggestion </a:t>
            </a:r>
            <a:r>
              <a:rPr lang="en-US" dirty="0" smtClean="0"/>
              <a:t>– suggestion made during a hypnosis session</a:t>
            </a:r>
          </a:p>
          <a:p>
            <a:r>
              <a:rPr lang="en-US" b="1" dirty="0"/>
              <a:t>D</a:t>
            </a:r>
            <a:r>
              <a:rPr lang="en-US" b="1" dirty="0" smtClean="0"/>
              <a:t>issociation</a:t>
            </a:r>
            <a:r>
              <a:rPr lang="en-US" dirty="0" smtClean="0"/>
              <a:t> – split in consciousness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73" y="1005301"/>
            <a:ext cx="7660203" cy="898952"/>
          </a:xfrm>
        </p:spPr>
        <p:txBody>
          <a:bodyPr/>
          <a:lstStyle/>
          <a:p>
            <a:pPr algn="ctr"/>
            <a:r>
              <a:rPr lang="en-US" sz="2000" dirty="0" smtClean="0"/>
              <a:t>social interaction between hypnotist and subject where suggestions are made about certain perceptions, feelings, thoughts or behaviors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240" y="1986702"/>
            <a:ext cx="3092291" cy="46964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58" y="3970533"/>
            <a:ext cx="5040351" cy="273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Drugs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098472"/>
            <a:ext cx="4816401" cy="4652534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Tolerance</a:t>
            </a:r>
            <a:r>
              <a:rPr lang="en-US" dirty="0" smtClean="0"/>
              <a:t> – diminished effect after continued use</a:t>
            </a:r>
          </a:p>
          <a:p>
            <a:r>
              <a:rPr lang="en-US" b="1" dirty="0" smtClean="0"/>
              <a:t>Withdrawal</a:t>
            </a:r>
            <a:r>
              <a:rPr lang="en-US" dirty="0" smtClean="0"/>
              <a:t> – discomfort/distress when you discontinue use of an addictive drug</a:t>
            </a:r>
          </a:p>
          <a:p>
            <a:r>
              <a:rPr lang="en-US" b="1" dirty="0" smtClean="0"/>
              <a:t>Physical dependence</a:t>
            </a:r>
            <a:r>
              <a:rPr lang="en-US" dirty="0" smtClean="0"/>
              <a:t> – physiological need for a drug</a:t>
            </a:r>
          </a:p>
          <a:p>
            <a:r>
              <a:rPr lang="en-US" b="1" dirty="0" smtClean="0"/>
              <a:t>Psychological dependence</a:t>
            </a:r>
            <a:r>
              <a:rPr lang="en-US" dirty="0" smtClean="0"/>
              <a:t> – psychological need for a drug</a:t>
            </a:r>
          </a:p>
          <a:p>
            <a:r>
              <a:rPr lang="en-US" b="1" dirty="0" smtClean="0"/>
              <a:t>Addiction</a:t>
            </a:r>
            <a:r>
              <a:rPr lang="en-US" dirty="0" smtClean="0"/>
              <a:t> – compulsive craving for a substance, despite adverse consequences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chemicals that change perceptions &amp; moods through their actions at the neural synapses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143" y="2644575"/>
            <a:ext cx="4201857" cy="278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aturalisticOb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200" y="4545814"/>
            <a:ext cx="3227926" cy="2247881"/>
          </a:xfrm>
          <a:prstGeom prst="rect">
            <a:avLst/>
          </a:prstGeom>
        </p:spPr>
      </p:pic>
      <p:pic>
        <p:nvPicPr>
          <p:cNvPr id="6" name="Picture 5" descr="case-study-research-de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77" y="3358077"/>
            <a:ext cx="4404285" cy="2202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766391"/>
          </a:xfrm>
        </p:spPr>
        <p:txBody>
          <a:bodyPr/>
          <a:lstStyle/>
          <a:p>
            <a:pPr algn="ctr"/>
            <a:r>
              <a:rPr lang="en-US" sz="4000" dirty="0" smtClean="0"/>
              <a:t>Descriptive Research</a:t>
            </a:r>
            <a:endParaRPr lang="en-US" sz="4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1004240"/>
            <a:ext cx="8549658" cy="900013"/>
          </a:xfrm>
        </p:spPr>
        <p:txBody>
          <a:bodyPr/>
          <a:lstStyle/>
          <a:p>
            <a:pPr algn="ctr"/>
            <a:r>
              <a:rPr lang="en-US" sz="3000" dirty="0" smtClean="0"/>
              <a:t>Survey, Case Study, Naturalistic Observation</a:t>
            </a:r>
            <a:endParaRPr lang="en-US" sz="3000" dirty="0"/>
          </a:p>
        </p:txBody>
      </p:sp>
      <p:pic>
        <p:nvPicPr>
          <p:cNvPr id="5" name="Content Placeholder 4" descr="Survey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5" b="8835"/>
          <a:stretch>
            <a:fillRect/>
          </a:stretch>
        </p:blipFill>
        <p:spPr>
          <a:xfrm>
            <a:off x="217917" y="1774445"/>
            <a:ext cx="3296451" cy="1808245"/>
          </a:xfr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-237726"/>
            <a:ext cx="7729228" cy="995082"/>
          </a:xfrm>
        </p:spPr>
        <p:txBody>
          <a:bodyPr/>
          <a:lstStyle/>
          <a:p>
            <a:pPr algn="ctr"/>
            <a:r>
              <a:rPr lang="en-US" dirty="0" smtClean="0"/>
              <a:t>Drug Classifications &amp; Their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7356"/>
            <a:ext cx="9144000" cy="597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6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074333"/>
            <a:ext cx="7715423" cy="40518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900" dirty="0" smtClean="0"/>
              <a:t>Learning</a:t>
            </a:r>
          </a:p>
          <a:p>
            <a:pPr marL="0" indent="0" algn="ctr">
              <a:buNone/>
            </a:pPr>
            <a:r>
              <a:rPr lang="en-US" sz="9900" dirty="0" smtClean="0"/>
              <a:t>7 – 9%</a:t>
            </a:r>
          </a:p>
          <a:p>
            <a:pPr marL="0" indent="0" algn="ctr">
              <a:buNone/>
            </a:pP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349959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388" y="2927268"/>
            <a:ext cx="5748002" cy="289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500" dirty="0" smtClean="0"/>
              <a:t>Associative Learning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342" y="1904254"/>
            <a:ext cx="8503798" cy="4625860"/>
          </a:xfrm>
        </p:spPr>
        <p:txBody>
          <a:bodyPr>
            <a:normAutofit/>
          </a:bodyPr>
          <a:lstStyle/>
          <a:p>
            <a:r>
              <a:rPr lang="en-US" dirty="0" smtClean="0"/>
              <a:t>more </a:t>
            </a:r>
            <a:r>
              <a:rPr lang="en-US" sz="2400" b="1" u="sng" dirty="0" smtClean="0"/>
              <a:t>automatic</a:t>
            </a:r>
            <a:r>
              <a:rPr lang="en-US" dirty="0" smtClean="0"/>
              <a:t> behavior – don’t need to think about it, just react</a:t>
            </a:r>
          </a:p>
          <a:p>
            <a:r>
              <a:rPr lang="en-US" dirty="0" smtClean="0"/>
              <a:t>“trained” to behave that way</a:t>
            </a:r>
          </a:p>
          <a:p>
            <a:r>
              <a:rPr lang="en-US" dirty="0">
                <a:solidFill>
                  <a:srgbClr val="FF0000"/>
                </a:solidFill>
              </a:rPr>
              <a:t>Conditioned</a:t>
            </a:r>
            <a:r>
              <a:rPr lang="en-US" dirty="0"/>
              <a:t> = learned</a:t>
            </a:r>
          </a:p>
          <a:p>
            <a:r>
              <a:rPr lang="en-US" u="sng" dirty="0" err="1" smtClean="0"/>
              <a:t>UN</a:t>
            </a:r>
            <a:r>
              <a:rPr lang="en-US" dirty="0" err="1" smtClean="0"/>
              <a:t>conditioned</a:t>
            </a:r>
            <a:r>
              <a:rPr lang="en-US" dirty="0" smtClean="0"/>
              <a:t> = </a:t>
            </a:r>
            <a:r>
              <a:rPr lang="en-US" u="sng" dirty="0" smtClean="0"/>
              <a:t>UN</a:t>
            </a:r>
            <a:r>
              <a:rPr lang="en-US" dirty="0" smtClean="0"/>
              <a:t>learned</a:t>
            </a:r>
          </a:p>
          <a:p>
            <a:r>
              <a:rPr lang="en-US" dirty="0" smtClean="0"/>
              <a:t>Response = reaction</a:t>
            </a:r>
          </a:p>
          <a:p>
            <a:r>
              <a:rPr lang="en-US" dirty="0" smtClean="0"/>
              <a:t>Stimulus = presented                                                                                 with something that                                                                                     causes a reaction</a:t>
            </a:r>
          </a:p>
          <a:p>
            <a:r>
              <a:rPr lang="en-US" dirty="0" smtClean="0"/>
              <a:t>Neutral = elicits no response, not yet conditioned to react to it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Classical Conditioning (Pavlov)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59542"/>
          </a:xfrm>
        </p:spPr>
        <p:txBody>
          <a:bodyPr/>
          <a:lstStyle/>
          <a:p>
            <a:pPr algn="ctr"/>
            <a:r>
              <a:rPr lang="en-US" sz="4500" dirty="0" smtClean="0"/>
              <a:t>Associative Learning</a:t>
            </a: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7853"/>
            <a:ext cx="4076613" cy="5030258"/>
          </a:xfrm>
        </p:spPr>
        <p:txBody>
          <a:bodyPr>
            <a:normAutofit/>
          </a:bodyPr>
          <a:lstStyle/>
          <a:p>
            <a:r>
              <a:rPr lang="en-US" sz="2800" b="1" u="sng" dirty="0" smtClean="0"/>
              <a:t>actively choose </a:t>
            </a:r>
            <a:r>
              <a:rPr lang="en-US" sz="2600" dirty="0" smtClean="0"/>
              <a:t>to do a behavior, knowing that you’ll either be reinforced (rewarded) or punished for it</a:t>
            </a:r>
          </a:p>
          <a:p>
            <a:r>
              <a:rPr lang="en-US" sz="2600" dirty="0" smtClean="0"/>
              <a:t>positive = </a:t>
            </a:r>
            <a:r>
              <a:rPr lang="en-US" sz="2600" dirty="0" smtClean="0"/>
              <a:t>adding </a:t>
            </a:r>
            <a:r>
              <a:rPr lang="en-US" sz="2600" dirty="0" smtClean="0"/>
              <a:t>something</a:t>
            </a:r>
          </a:p>
          <a:p>
            <a:r>
              <a:rPr lang="en-US" sz="2600" dirty="0" smtClean="0"/>
              <a:t>negative = subtracting or taking something away</a:t>
            </a:r>
            <a:endParaRPr lang="en-US" sz="2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94013"/>
            <a:ext cx="7558960" cy="910240"/>
          </a:xfrm>
        </p:spPr>
        <p:txBody>
          <a:bodyPr/>
          <a:lstStyle/>
          <a:p>
            <a:pPr algn="ctr"/>
            <a:r>
              <a:rPr lang="en-US" dirty="0" smtClean="0"/>
              <a:t>Operant Conditioning (Skinner)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613" y="1587852"/>
            <a:ext cx="4914002" cy="515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8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721485"/>
          </a:xfrm>
        </p:spPr>
        <p:txBody>
          <a:bodyPr/>
          <a:lstStyle/>
          <a:p>
            <a:pPr algn="ctr"/>
            <a:r>
              <a:rPr lang="en-US" dirty="0" smtClean="0"/>
              <a:t>Acquiring &amp; Maintaining Behaviors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767" y="1115746"/>
            <a:ext cx="5216741" cy="5580038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Acquisition</a:t>
            </a:r>
            <a:r>
              <a:rPr lang="en-US" dirty="0" smtClean="0"/>
              <a:t> – initial learning</a:t>
            </a:r>
          </a:p>
          <a:p>
            <a:r>
              <a:rPr lang="en-US" b="1" u="sng" dirty="0" smtClean="0"/>
              <a:t>Extinction</a:t>
            </a:r>
            <a:r>
              <a:rPr lang="en-US" dirty="0" smtClean="0"/>
              <a:t> – stop response when no longer paired with conditioned stimulus or no longer reinforced</a:t>
            </a:r>
          </a:p>
          <a:p>
            <a:r>
              <a:rPr lang="en-US" b="1" u="sng" dirty="0" smtClean="0"/>
              <a:t>Spontaneous recovery </a:t>
            </a:r>
            <a:r>
              <a:rPr lang="en-US" dirty="0" smtClean="0"/>
              <a:t>– behavior’s been extinct for a while but suddenly reappears</a:t>
            </a:r>
          </a:p>
          <a:p>
            <a:r>
              <a:rPr lang="en-US" b="1" u="sng" dirty="0" smtClean="0"/>
              <a:t>Generalization</a:t>
            </a:r>
            <a:r>
              <a:rPr lang="en-US" dirty="0" smtClean="0"/>
              <a:t> – reacting the same to similar stimuli; “generalizing” (all trees to the right are just trees)</a:t>
            </a:r>
          </a:p>
          <a:p>
            <a:r>
              <a:rPr lang="en-US" b="1" u="sng" dirty="0" smtClean="0"/>
              <a:t>Discrimination</a:t>
            </a:r>
            <a:r>
              <a:rPr lang="en-US" dirty="0" smtClean="0"/>
              <a:t> – reacting only to the specific stimuli you’ve been conditioned with  (you look specifically for an evergreen tree as a Christmas tree)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874" y="4205834"/>
            <a:ext cx="2043489" cy="27246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38" y="1115746"/>
            <a:ext cx="3329309" cy="307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59542"/>
          </a:xfrm>
        </p:spPr>
        <p:txBody>
          <a:bodyPr/>
          <a:lstStyle/>
          <a:p>
            <a:pPr algn="ctr"/>
            <a:r>
              <a:rPr lang="en-US" sz="4500" dirty="0" smtClean="0"/>
              <a:t>Schedules of Reinforcement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74" y="1118265"/>
            <a:ext cx="7701618" cy="2287396"/>
          </a:xfrm>
        </p:spPr>
        <p:txBody>
          <a:bodyPr/>
          <a:lstStyle/>
          <a:p>
            <a:r>
              <a:rPr lang="en-US" sz="2200" b="1" u="sng" dirty="0" smtClean="0"/>
              <a:t>variable</a:t>
            </a:r>
            <a:r>
              <a:rPr lang="en-US" sz="2200" dirty="0" smtClean="0"/>
              <a:t> = </a:t>
            </a:r>
            <a:r>
              <a:rPr lang="en-US" sz="2200" i="1" dirty="0" smtClean="0"/>
              <a:t>unpredictable</a:t>
            </a:r>
            <a:r>
              <a:rPr lang="en-US" sz="2200" dirty="0" smtClean="0"/>
              <a:t> (it varies); never know when  	reward is coming                                                                   </a:t>
            </a:r>
            <a:r>
              <a:rPr lang="en-US" sz="2200" b="1" u="sng" dirty="0" smtClean="0"/>
              <a:t>fixed</a:t>
            </a:r>
            <a:r>
              <a:rPr lang="en-US" sz="2200" dirty="0" smtClean="0"/>
              <a:t> = </a:t>
            </a:r>
            <a:r>
              <a:rPr lang="en-US" sz="2200" i="1" dirty="0" smtClean="0"/>
              <a:t>stays the same</a:t>
            </a:r>
            <a:r>
              <a:rPr lang="en-US" sz="2200" dirty="0" smtClean="0"/>
              <a:t>; every 3 times or every Friday                                                 </a:t>
            </a:r>
            <a:r>
              <a:rPr lang="en-US" sz="2200" b="1" u="sng" dirty="0" smtClean="0"/>
              <a:t>ratio</a:t>
            </a:r>
            <a:r>
              <a:rPr lang="en-US" sz="2200" dirty="0" smtClean="0"/>
              <a:t> = </a:t>
            </a:r>
            <a:r>
              <a:rPr lang="en-US" sz="2200" i="1" dirty="0" smtClean="0"/>
              <a:t># behavior to receive reinforcement</a:t>
            </a:r>
            <a:r>
              <a:rPr lang="en-US" sz="2200" dirty="0" smtClean="0"/>
              <a:t>; 4 behaviors to 	1 award is a 4:1 ratio                                                          </a:t>
            </a:r>
            <a:r>
              <a:rPr lang="en-US" sz="2200" b="1" u="sng" dirty="0" smtClean="0"/>
              <a:t>interval</a:t>
            </a:r>
            <a:r>
              <a:rPr lang="en-US" sz="2200" dirty="0" smtClean="0"/>
              <a:t> = amount of time; </a:t>
            </a:r>
            <a:r>
              <a:rPr lang="en-US" sz="2200" dirty="0" err="1" smtClean="0"/>
              <a:t>secs</a:t>
            </a:r>
            <a:r>
              <a:rPr lang="en-US" sz="2200" dirty="0" smtClean="0"/>
              <a:t>/</a:t>
            </a:r>
            <a:r>
              <a:rPr lang="en-US" sz="2200" dirty="0" err="1" smtClean="0"/>
              <a:t>mins</a:t>
            </a:r>
            <a:r>
              <a:rPr lang="en-US" sz="2200" dirty="0" smtClean="0"/>
              <a:t>/</a:t>
            </a:r>
            <a:r>
              <a:rPr lang="en-US" sz="2200" dirty="0" err="1" smtClean="0"/>
              <a:t>hrs</a:t>
            </a:r>
            <a:r>
              <a:rPr lang="en-US" sz="2200" dirty="0" smtClean="0"/>
              <a:t>/days, </a:t>
            </a:r>
            <a:r>
              <a:rPr lang="en-US" sz="2200" dirty="0" err="1" smtClean="0"/>
              <a:t>etc</a:t>
            </a:r>
            <a:endParaRPr lang="en-US" sz="2200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5661"/>
            <a:ext cx="91630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12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internal</a:t>
            </a:r>
          </a:p>
          <a:p>
            <a:r>
              <a:rPr lang="en-US" dirty="0" smtClean="0"/>
              <a:t>perform a behavior for the sake of doing it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4707460" y="2447365"/>
            <a:ext cx="4210485" cy="3678797"/>
          </a:xfrm>
        </p:spPr>
        <p:txBody>
          <a:bodyPr/>
          <a:lstStyle/>
          <a:p>
            <a:r>
              <a:rPr lang="en-US" dirty="0" smtClean="0"/>
              <a:t>external</a:t>
            </a:r>
          </a:p>
          <a:p>
            <a:r>
              <a:rPr lang="en-US" dirty="0" smtClean="0"/>
              <a:t>perform a behavior to receive promised rewards or avoid threatened punishment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Intrinsic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707460" y="2070847"/>
            <a:ext cx="3657600" cy="322729"/>
          </a:xfrm>
        </p:spPr>
        <p:txBody>
          <a:bodyPr/>
          <a:lstStyle/>
          <a:p>
            <a:r>
              <a:rPr lang="en-US" dirty="0" smtClean="0"/>
              <a:t>Extrinsic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08" y="4087347"/>
            <a:ext cx="3984665" cy="2157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635" y="3962246"/>
            <a:ext cx="1981363" cy="264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300" dirty="0" smtClean="0"/>
              <a:t>Observational Learning</a:t>
            </a:r>
            <a:endParaRPr lang="en-US" sz="5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27" y="1780940"/>
            <a:ext cx="8342835" cy="4345224"/>
          </a:xfrm>
        </p:spPr>
        <p:txBody>
          <a:bodyPr/>
          <a:lstStyle/>
          <a:p>
            <a:r>
              <a:rPr lang="en-US" b="1" dirty="0" smtClean="0"/>
              <a:t>Modeling</a:t>
            </a:r>
            <a:r>
              <a:rPr lang="en-US" dirty="0" smtClean="0"/>
              <a:t> – observing and imitating a specific behavior</a:t>
            </a:r>
          </a:p>
          <a:p>
            <a:r>
              <a:rPr lang="en-US" b="1" dirty="0" smtClean="0"/>
              <a:t>Mirror neurons </a:t>
            </a:r>
            <a:r>
              <a:rPr lang="en-US" dirty="0" smtClean="0"/>
              <a:t>in the frontal lobe that enable imitation &amp; empathy</a:t>
            </a:r>
          </a:p>
          <a:p>
            <a:r>
              <a:rPr lang="en-US" b="1" dirty="0" smtClean="0"/>
              <a:t>Albert Bandura </a:t>
            </a:r>
            <a:r>
              <a:rPr lang="en-US" dirty="0" smtClean="0"/>
              <a:t>– major in the field of observational learning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Bobo</a:t>
            </a:r>
            <a:r>
              <a:rPr lang="en-US" dirty="0" smtClean="0"/>
              <a:t>” doll experiment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learn by observing others; social learning</a:t>
            </a:r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3" y="3792572"/>
            <a:ext cx="7928689" cy="3065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5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7A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2078182"/>
            <a:ext cx="7556313" cy="4424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smtClean="0"/>
              <a:t>Cognition</a:t>
            </a:r>
          </a:p>
          <a:p>
            <a:pPr marL="0" indent="0" algn="ctr">
              <a:buNone/>
            </a:pPr>
            <a:r>
              <a:rPr lang="en-US" sz="7200" dirty="0" smtClean="0"/>
              <a:t>Memory</a:t>
            </a:r>
          </a:p>
          <a:p>
            <a:pPr marL="0" indent="0" algn="ctr">
              <a:buNone/>
            </a:pPr>
            <a:r>
              <a:rPr lang="en-US" sz="7200" dirty="0" smtClean="0"/>
              <a:t>8 – 10%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24652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Memory Model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Atkinson-</a:t>
            </a:r>
            <a:r>
              <a:rPr lang="en-US" dirty="0" err="1" smtClean="0"/>
              <a:t>Shiffrin</a:t>
            </a:r>
            <a:r>
              <a:rPr lang="en-US" dirty="0" smtClean="0"/>
              <a:t> 3-Stage Model of Memory</a:t>
            </a:r>
            <a:endParaRPr lang="en-US" dirty="0"/>
          </a:p>
        </p:txBody>
      </p:sp>
      <p:pic>
        <p:nvPicPr>
          <p:cNvPr id="9" name="Picture 8" descr="threestagememor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920" y="1720970"/>
            <a:ext cx="6469526" cy="48758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78695" y="4904496"/>
            <a:ext cx="1413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**Working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memory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76630" y="3789568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**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8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984" y="296918"/>
            <a:ext cx="7992114" cy="1165137"/>
          </a:xfrm>
        </p:spPr>
        <p:txBody>
          <a:bodyPr/>
          <a:lstStyle/>
          <a:p>
            <a:pPr algn="ctr"/>
            <a:r>
              <a:rPr lang="en-US" sz="4200" dirty="0" smtClean="0"/>
              <a:t>Population &amp; Random Sampling</a:t>
            </a:r>
            <a:endParaRPr lang="en-US" sz="4200" dirty="0"/>
          </a:p>
        </p:txBody>
      </p:sp>
      <p:pic>
        <p:nvPicPr>
          <p:cNvPr id="5" name="Content Placeholder 4" descr="Sampling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54" b="-4854"/>
          <a:stretch>
            <a:fillRect/>
          </a:stretch>
        </p:blipFill>
        <p:spPr>
          <a:xfrm>
            <a:off x="173622" y="1981200"/>
            <a:ext cx="8890460" cy="4876800"/>
          </a:xfrm>
        </p:spPr>
      </p:pic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ngter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062" y="4217897"/>
            <a:ext cx="5064937" cy="2116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669" y="175889"/>
            <a:ext cx="7556313" cy="997599"/>
          </a:xfrm>
        </p:spPr>
        <p:txBody>
          <a:bodyPr/>
          <a:lstStyle/>
          <a:p>
            <a:pPr algn="ctr"/>
            <a:r>
              <a:rPr lang="en-US" sz="5500" dirty="0"/>
              <a:t>Three-Stage </a:t>
            </a:r>
            <a:r>
              <a:rPr lang="en-US" sz="5500" dirty="0" smtClean="0"/>
              <a:t>Model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244" y="2014700"/>
            <a:ext cx="9019755" cy="4953748"/>
          </a:xfrm>
        </p:spPr>
        <p:txBody>
          <a:bodyPr numCol="2">
            <a:normAutofit/>
          </a:bodyPr>
          <a:lstStyle/>
          <a:p>
            <a:r>
              <a:rPr lang="en-US" sz="2200" b="1" u="sng" dirty="0" smtClean="0"/>
              <a:t>Sensory </a:t>
            </a:r>
            <a:r>
              <a:rPr lang="en-US" sz="2200" b="1" u="sng" dirty="0" smtClean="0"/>
              <a:t>Memory</a:t>
            </a:r>
            <a:endParaRPr lang="en-US" sz="2200" b="1" u="sng" dirty="0" smtClean="0"/>
          </a:p>
          <a:p>
            <a:pPr lvl="1"/>
            <a:r>
              <a:rPr lang="en-US" sz="1900" b="1" u="sng" dirty="0" smtClean="0"/>
              <a:t>Icon</a:t>
            </a:r>
            <a:r>
              <a:rPr lang="en-US" sz="1900" b="1" dirty="0" smtClean="0"/>
              <a:t>ic</a:t>
            </a:r>
            <a:r>
              <a:rPr lang="en-US" sz="1900" dirty="0" smtClean="0"/>
              <a:t>-fleeting photographic memory of things we’ve </a:t>
            </a:r>
            <a:r>
              <a:rPr lang="en-US" sz="1900" i="1" dirty="0" smtClean="0"/>
              <a:t>seen</a:t>
            </a:r>
            <a:r>
              <a:rPr lang="en-US" sz="1900" dirty="0" smtClean="0"/>
              <a:t> </a:t>
            </a:r>
            <a:r>
              <a:rPr lang="en-US" sz="1900" b="1" u="sng" dirty="0" smtClean="0"/>
              <a:t>vs.</a:t>
            </a:r>
            <a:r>
              <a:rPr lang="en-US" sz="1900" dirty="0" smtClean="0"/>
              <a:t> </a:t>
            </a:r>
            <a:r>
              <a:rPr lang="en-US" sz="1900" b="1" u="sng" dirty="0" smtClean="0"/>
              <a:t>Echo</a:t>
            </a:r>
            <a:r>
              <a:rPr lang="en-US" sz="1900" b="1" dirty="0" smtClean="0"/>
              <a:t>ic memory</a:t>
            </a:r>
            <a:r>
              <a:rPr lang="en-US" sz="1900" dirty="0"/>
              <a:t>-fleeting photographic memory 3</a:t>
            </a:r>
            <a:r>
              <a:rPr lang="en-US" sz="1900" dirty="0" smtClean="0"/>
              <a:t>-4 seconds of the last thing you’ve </a:t>
            </a:r>
            <a:r>
              <a:rPr lang="en-US" sz="1900" i="1" dirty="0" smtClean="0"/>
              <a:t>heard</a:t>
            </a:r>
            <a:endParaRPr lang="en-US" sz="1900" b="1" i="1" dirty="0" smtClean="0"/>
          </a:p>
          <a:p>
            <a:pPr lvl="1"/>
            <a:r>
              <a:rPr lang="en-US" sz="1900" b="1" dirty="0" smtClean="0"/>
              <a:t>Selective attention</a:t>
            </a:r>
            <a:r>
              <a:rPr lang="en-US" sz="1900" dirty="0" smtClean="0"/>
              <a:t>-tune out</a:t>
            </a:r>
          </a:p>
          <a:p>
            <a:pPr lvl="1"/>
            <a:r>
              <a:rPr lang="en-US" sz="1900" b="1" dirty="0" smtClean="0"/>
              <a:t>Automatic processing</a:t>
            </a:r>
            <a:r>
              <a:rPr lang="en-US" sz="1900" dirty="0" smtClean="0"/>
              <a:t>-without conscious attention</a:t>
            </a:r>
          </a:p>
          <a:p>
            <a:pPr lvl="1"/>
            <a:r>
              <a:rPr lang="en-US" sz="1900" b="1" dirty="0" smtClean="0"/>
              <a:t>Parallel processing</a:t>
            </a:r>
            <a:r>
              <a:rPr lang="en-US" sz="1900" dirty="0" smtClean="0"/>
              <a:t>-do many things at once (multitasking)</a:t>
            </a:r>
          </a:p>
          <a:p>
            <a:pPr lvl="1"/>
            <a:r>
              <a:rPr lang="en-US" sz="1900" b="1" dirty="0" smtClean="0"/>
              <a:t>Effortful processing</a:t>
            </a:r>
            <a:r>
              <a:rPr lang="en-US" sz="1900" dirty="0" smtClean="0"/>
              <a:t>-                 requires attention and effort</a:t>
            </a:r>
          </a:p>
          <a:p>
            <a:pPr marL="228600" lvl="1" indent="0">
              <a:buNone/>
            </a:pPr>
            <a:endParaRPr lang="en-US" sz="1900" dirty="0" smtClean="0"/>
          </a:p>
          <a:p>
            <a:r>
              <a:rPr lang="en-US" sz="2200" b="1" u="sng" dirty="0" smtClean="0"/>
              <a:t>Short-Term Memory</a:t>
            </a:r>
          </a:p>
          <a:p>
            <a:pPr lvl="1"/>
            <a:r>
              <a:rPr lang="en-US" sz="2000" dirty="0" smtClean="0"/>
              <a:t>7 </a:t>
            </a:r>
            <a:r>
              <a:rPr lang="en-US" sz="2000" dirty="0"/>
              <a:t>(+/- 2) = (between 5-9 items</a:t>
            </a:r>
            <a:r>
              <a:rPr lang="en-US" sz="2000" dirty="0" smtClean="0"/>
              <a:t>)</a:t>
            </a:r>
          </a:p>
          <a:p>
            <a:pPr lvl="1"/>
            <a:r>
              <a:rPr lang="en-US" sz="2200" b="1" u="sng" dirty="0" smtClean="0"/>
              <a:t>Long-Term Memory</a:t>
            </a:r>
          </a:p>
          <a:p>
            <a:pPr lvl="2"/>
            <a:r>
              <a:rPr lang="en-US" sz="1900" dirty="0" smtClean="0"/>
              <a:t>limitless in capacity &amp; duration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256321"/>
            <a:ext cx="7558960" cy="647931"/>
          </a:xfrm>
        </p:spPr>
        <p:txBody>
          <a:bodyPr/>
          <a:lstStyle/>
          <a:p>
            <a:pPr algn="ctr"/>
            <a:r>
              <a:rPr lang="en-US" dirty="0" smtClean="0"/>
              <a:t>Sensory/Short-term/Long-term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47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gnitivelo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60" y="3929714"/>
            <a:ext cx="3874956" cy="24459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000" dirty="0"/>
              <a:t>Organization of </a:t>
            </a:r>
            <a:r>
              <a:rPr lang="en-US" sz="5000" dirty="0" smtClean="0"/>
              <a:t>Memory</a:t>
            </a:r>
            <a:endParaRPr lang="en-US" sz="5000" dirty="0"/>
          </a:p>
        </p:txBody>
      </p:sp>
      <p:pic>
        <p:nvPicPr>
          <p:cNvPr id="5" name="Picture 4" descr="Figure7A.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408" y="1167735"/>
            <a:ext cx="4909478" cy="231034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536" y="1421992"/>
            <a:ext cx="7668251" cy="5436008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Hierarchies</a:t>
            </a:r>
          </a:p>
          <a:p>
            <a:r>
              <a:rPr lang="en-US" b="1" dirty="0" smtClean="0"/>
              <a:t>Concepts</a:t>
            </a:r>
          </a:p>
          <a:p>
            <a:pPr lvl="1"/>
            <a:r>
              <a:rPr lang="en-US" dirty="0" smtClean="0"/>
              <a:t>broad category</a:t>
            </a:r>
          </a:p>
          <a:p>
            <a:r>
              <a:rPr lang="en-US" b="1" dirty="0" smtClean="0"/>
              <a:t>Prototypes</a:t>
            </a:r>
          </a:p>
          <a:p>
            <a:pPr lvl="1"/>
            <a:r>
              <a:rPr lang="en-US" dirty="0" smtClean="0"/>
              <a:t>specific image in your head- picture a professor (Einstein)</a:t>
            </a:r>
          </a:p>
          <a:p>
            <a:r>
              <a:rPr lang="en-US" b="1" dirty="0" smtClean="0"/>
              <a:t>Semantic encoding</a:t>
            </a:r>
            <a:r>
              <a:rPr lang="en-US" dirty="0" smtClean="0"/>
              <a:t>- encoding of meaning, including the meaning of words</a:t>
            </a:r>
          </a:p>
          <a:p>
            <a:r>
              <a:rPr lang="en-US" b="1" dirty="0" smtClean="0"/>
              <a:t>Schemas – </a:t>
            </a:r>
            <a:r>
              <a:rPr lang="en-US" dirty="0" smtClean="0"/>
              <a:t>concept that organizes/                                                                                            and interprets information</a:t>
            </a:r>
            <a:endParaRPr lang="en-US" b="1" dirty="0" smtClean="0"/>
          </a:p>
          <a:p>
            <a:r>
              <a:rPr lang="en-US" b="1" dirty="0" smtClean="0"/>
              <a:t>Script – s</a:t>
            </a:r>
            <a:r>
              <a:rPr lang="en-US" dirty="0" smtClean="0"/>
              <a:t>chema for an event</a:t>
            </a:r>
            <a:endParaRPr lang="en-US" b="1" dirty="0" smtClean="0"/>
          </a:p>
          <a:p>
            <a:r>
              <a:rPr lang="en-US" b="1" dirty="0" smtClean="0"/>
              <a:t>Connectionism theory</a:t>
            </a:r>
            <a:endParaRPr lang="en-US" dirty="0" smtClean="0"/>
          </a:p>
          <a:p>
            <a:pPr lvl="1"/>
            <a:r>
              <a:rPr lang="en-US" dirty="0" smtClean="0"/>
              <a:t>Memory is stored throughout the brain                                                  in connections between neurons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96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-248084"/>
            <a:ext cx="7556313" cy="995082"/>
          </a:xfrm>
        </p:spPr>
        <p:txBody>
          <a:bodyPr/>
          <a:lstStyle/>
          <a:p>
            <a:pPr algn="ctr"/>
            <a:r>
              <a:rPr lang="en-US" sz="4000" dirty="0"/>
              <a:t>Biology of Long-Term </a:t>
            </a:r>
            <a:r>
              <a:rPr lang="en-US" sz="4000" dirty="0" smtClean="0"/>
              <a:t>Memory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memor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10" y="839756"/>
            <a:ext cx="9153910" cy="601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3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/>
              <a:t>Retrieving Memories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89" y="1129553"/>
            <a:ext cx="4051432" cy="5728447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Recognition</a:t>
            </a:r>
            <a:r>
              <a:rPr lang="en-US" dirty="0" smtClean="0"/>
              <a:t> – multiple choice</a:t>
            </a:r>
          </a:p>
          <a:p>
            <a:r>
              <a:rPr lang="en-US" b="1" dirty="0" smtClean="0"/>
              <a:t>Recall</a:t>
            </a:r>
            <a:r>
              <a:rPr lang="en-US" dirty="0" smtClean="0"/>
              <a:t> – fill-in-the-blank</a:t>
            </a:r>
          </a:p>
          <a:p>
            <a:r>
              <a:rPr lang="en-US" b="1" dirty="0" smtClean="0"/>
              <a:t>Reconstruction </a:t>
            </a:r>
            <a:r>
              <a:rPr lang="en-US" dirty="0" smtClean="0"/>
              <a:t>– try to fill in the missing pieces, can be distorted by adding, dropping, or changing details to fit a schema</a:t>
            </a:r>
            <a:endParaRPr lang="en-US" b="1" dirty="0" smtClean="0"/>
          </a:p>
          <a:p>
            <a:r>
              <a:rPr lang="en-US" b="1" dirty="0" smtClean="0"/>
              <a:t>Serial position effect </a:t>
            </a:r>
            <a:r>
              <a:rPr lang="en-US" b="1" dirty="0">
                <a:sym typeface="Wingdings"/>
              </a:rPr>
              <a:t></a:t>
            </a:r>
            <a:r>
              <a:rPr lang="en-US" b="1" dirty="0" smtClean="0">
                <a:sym typeface="Wingdings"/>
              </a:rPr>
              <a:t></a:t>
            </a:r>
            <a:r>
              <a:rPr lang="en-US" b="1" dirty="0">
                <a:sym typeface="Wingdings"/>
              </a:rPr>
              <a:t></a:t>
            </a:r>
            <a:endParaRPr lang="en-US" b="1" dirty="0" smtClean="0"/>
          </a:p>
          <a:p>
            <a:pPr lvl="1"/>
            <a:r>
              <a:rPr lang="en-US" dirty="0" smtClean="0"/>
              <a:t>last/first best remembered</a:t>
            </a:r>
          </a:p>
          <a:p>
            <a:r>
              <a:rPr lang="en-US" b="1" dirty="0" smtClean="0"/>
              <a:t>Retrieval cues</a:t>
            </a:r>
            <a:r>
              <a:rPr lang="en-US" dirty="0" smtClean="0"/>
              <a:t>-reminders associated with info we try to get out of memory—aiding us to remember (word or phrase)</a:t>
            </a:r>
            <a:endParaRPr lang="en-US" b="1" dirty="0" smtClean="0"/>
          </a:p>
          <a:p>
            <a:r>
              <a:rPr lang="en-US" b="1" dirty="0" smtClean="0"/>
              <a:t>Priming</a:t>
            </a:r>
          </a:p>
          <a:p>
            <a:pPr lvl="1"/>
            <a:r>
              <a:rPr lang="en-US" dirty="0" smtClean="0"/>
              <a:t>Activating specific associations in memory either consciously or unconsciously</a:t>
            </a:r>
          </a:p>
          <a:p>
            <a:pPr lvl="2"/>
            <a:r>
              <a:rPr lang="en-US" dirty="0" smtClean="0"/>
              <a:t>hair/hare</a:t>
            </a:r>
          </a:p>
        </p:txBody>
      </p:sp>
      <p:pic>
        <p:nvPicPr>
          <p:cNvPr id="5" name="Picture 4" descr="serialpositioneffec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920" y="1041927"/>
            <a:ext cx="4730110" cy="3347191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650314" y="4389118"/>
            <a:ext cx="4379715" cy="2350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"/>
              <a:defRPr lang="en-US" sz="1800" kern="1200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"/>
              <a:defRPr lang="en-US" sz="18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Mnemonic devices </a:t>
            </a:r>
            <a:r>
              <a:rPr lang="en-US" dirty="0" smtClean="0"/>
              <a:t>– memory tricks when encoding information</a:t>
            </a:r>
          </a:p>
          <a:p>
            <a:pPr lvl="1"/>
            <a:r>
              <a:rPr lang="en-US" dirty="0" smtClean="0"/>
              <a:t>ROY G BIV</a:t>
            </a:r>
          </a:p>
          <a:p>
            <a:r>
              <a:rPr lang="en-US" b="1" dirty="0" smtClean="0"/>
              <a:t>Peg Words</a:t>
            </a:r>
          </a:p>
          <a:p>
            <a:pPr lvl="1"/>
            <a:r>
              <a:rPr lang="en-US" dirty="0" smtClean="0"/>
              <a:t>One is a bun, two is a shoe, etc..</a:t>
            </a:r>
          </a:p>
          <a:p>
            <a:pPr lvl="1"/>
            <a:r>
              <a:rPr lang="en-US" dirty="0" smtClean="0"/>
              <a:t>Helps to store in LTM, then retrieve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98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7B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859540"/>
            <a:ext cx="8022071" cy="45828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8800" dirty="0" smtClean="0"/>
              <a:t>Cognition</a:t>
            </a:r>
          </a:p>
          <a:p>
            <a:pPr marL="0" indent="0" algn="ctr">
              <a:buNone/>
            </a:pPr>
            <a:r>
              <a:rPr lang="en-US" sz="7200" dirty="0" smtClean="0"/>
              <a:t>Thinking, Problem Solving, Creativity &amp; Language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424652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Thinking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u="sng" dirty="0" smtClean="0"/>
              <a:t>Metacognition</a:t>
            </a:r>
            <a:endParaRPr lang="en-US" u="sng" dirty="0"/>
          </a:p>
        </p:txBody>
      </p:sp>
      <p:pic>
        <p:nvPicPr>
          <p:cNvPr id="7" name="Picture 6" descr="metacogni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916" y="1265955"/>
            <a:ext cx="4228477" cy="5445003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38352" y="1611732"/>
            <a:ext cx="4025044" cy="5099226"/>
          </a:xfrm>
        </p:spPr>
        <p:txBody>
          <a:bodyPr>
            <a:normAutofit/>
          </a:bodyPr>
          <a:lstStyle/>
          <a:p>
            <a:r>
              <a:rPr lang="en-US" b="1" dirty="0" smtClean="0"/>
              <a:t>Benjamin Whorf (linguist)</a:t>
            </a:r>
          </a:p>
          <a:p>
            <a:pPr lvl="1"/>
            <a:r>
              <a:rPr lang="en-US" dirty="0"/>
              <a:t>Thinking affects our language, which in turn affects our thoughts</a:t>
            </a:r>
          </a:p>
          <a:p>
            <a:pPr lvl="1"/>
            <a:r>
              <a:rPr lang="en-US" dirty="0" smtClean="0"/>
              <a:t>Linguistic relativity hypothesis</a:t>
            </a:r>
          </a:p>
          <a:p>
            <a:pPr lvl="2"/>
            <a:r>
              <a:rPr lang="en-US" i="1" dirty="0" smtClean="0"/>
              <a:t>Largely discredited by empirical research…rather than language determining what we can perceive, a more likely hypothesis is that the objects/events in our environment determine the words that become a part of our language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33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7685" y="3965222"/>
            <a:ext cx="1210532" cy="13703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05027"/>
            <a:ext cx="7556313" cy="995082"/>
          </a:xfrm>
        </p:spPr>
        <p:txBody>
          <a:bodyPr/>
          <a:lstStyle/>
          <a:p>
            <a:pPr algn="ctr"/>
            <a:r>
              <a:rPr lang="en-US" sz="6000" dirty="0"/>
              <a:t>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778" y="1425222"/>
            <a:ext cx="5877219" cy="5311978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Algorithms </a:t>
            </a:r>
            <a:r>
              <a:rPr lang="en-US" dirty="0" smtClean="0"/>
              <a:t>– problem solving strategy that involves slow, </a:t>
            </a:r>
            <a:r>
              <a:rPr lang="en-US" b="1" dirty="0" smtClean="0"/>
              <a:t>step-by-step procedure </a:t>
            </a:r>
            <a:r>
              <a:rPr lang="en-US" dirty="0" smtClean="0"/>
              <a:t>that guarantees a solution to many types of problems (Example: recipes, formulas)</a:t>
            </a:r>
          </a:p>
          <a:p>
            <a:r>
              <a:rPr lang="en-US" b="1" dirty="0" smtClean="0"/>
              <a:t>Heuristics </a:t>
            </a:r>
            <a:r>
              <a:rPr lang="en-US" dirty="0" smtClean="0"/>
              <a:t>– </a:t>
            </a:r>
            <a:r>
              <a:rPr lang="en-US" b="1" dirty="0" smtClean="0"/>
              <a:t>mental shortcuts </a:t>
            </a:r>
            <a:r>
              <a:rPr lang="en-US" dirty="0" smtClean="0"/>
              <a:t>used to solve most problems—suggests but does not guarantee a solution to a problem and can result in incorrect solutions sometimes. (Example: short cuts)</a:t>
            </a:r>
            <a:endParaRPr lang="en-US" b="1" dirty="0" smtClean="0"/>
          </a:p>
          <a:p>
            <a:r>
              <a:rPr lang="en-US" b="1" dirty="0" smtClean="0"/>
              <a:t>Insight</a:t>
            </a: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(light bulb!)          </a:t>
            </a:r>
            <a:r>
              <a:rPr lang="en-US" dirty="0">
                <a:sym typeface="Wingdings"/>
              </a:rPr>
              <a:t> </a:t>
            </a:r>
            <a:r>
              <a:rPr lang="en-US" dirty="0" smtClean="0">
                <a:sym typeface="Wingdings"/>
              </a:rPr>
              <a:t>   </a:t>
            </a:r>
            <a:endParaRPr lang="en-US" dirty="0" smtClean="0"/>
          </a:p>
          <a:p>
            <a:r>
              <a:rPr lang="en-US" b="1" dirty="0" smtClean="0"/>
              <a:t>Trial and Error</a:t>
            </a:r>
          </a:p>
          <a:p>
            <a:pPr lvl="1"/>
            <a:r>
              <a:rPr lang="en-US" dirty="0" smtClean="0"/>
              <a:t>think, trying passwords you usually use until you get it right…</a:t>
            </a:r>
          </a:p>
          <a:p>
            <a:r>
              <a:rPr lang="en-US" b="1" u="sng" dirty="0" smtClean="0"/>
              <a:t>Deduc</a:t>
            </a:r>
            <a:r>
              <a:rPr lang="en-US" b="1" dirty="0" smtClean="0"/>
              <a:t>tive Reasoning</a:t>
            </a:r>
          </a:p>
          <a:p>
            <a:endParaRPr lang="en-US" dirty="0"/>
          </a:p>
        </p:txBody>
      </p:sp>
      <p:pic>
        <p:nvPicPr>
          <p:cNvPr id="7" name="Picture 6" descr="Algorithm_recip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998" y="1425222"/>
            <a:ext cx="2681452" cy="1430108"/>
          </a:xfrm>
          <a:prstGeom prst="rect">
            <a:avLst/>
          </a:prstGeom>
        </p:spPr>
      </p:pic>
      <p:pic>
        <p:nvPicPr>
          <p:cNvPr id="8" name="Picture 7" descr="Heuristic_short-cut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5" r="11998"/>
          <a:stretch/>
        </p:blipFill>
        <p:spPr>
          <a:xfrm>
            <a:off x="6102997" y="2855330"/>
            <a:ext cx="2649243" cy="1581972"/>
          </a:xfrm>
          <a:prstGeom prst="rect">
            <a:avLst/>
          </a:prstGeom>
        </p:spPr>
      </p:pic>
      <p:pic>
        <p:nvPicPr>
          <p:cNvPr id="9" name="Picture 8" descr="inductive_deductiv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667" y="5672668"/>
            <a:ext cx="2127518" cy="118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5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200" dirty="0"/>
              <a:t>Obstacles to Problem </a:t>
            </a:r>
            <a:r>
              <a:rPr lang="en-US" sz="4200" dirty="0" smtClean="0"/>
              <a:t>Solving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573854"/>
            <a:ext cx="5405454" cy="512757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Fixation</a:t>
            </a:r>
            <a:r>
              <a:rPr lang="en-US" dirty="0" smtClean="0"/>
              <a:t>-inability to look at a problem from a fresh perspective</a:t>
            </a:r>
          </a:p>
          <a:p>
            <a:r>
              <a:rPr lang="en-US" b="1" dirty="0" smtClean="0"/>
              <a:t>Mental Set</a:t>
            </a:r>
            <a:r>
              <a:rPr lang="en-US" dirty="0" smtClean="0"/>
              <a:t>-approach problem in same way that we’ve had success with before</a:t>
            </a:r>
            <a:endParaRPr lang="en-US" b="1" dirty="0" smtClean="0"/>
          </a:p>
          <a:p>
            <a:r>
              <a:rPr lang="en-US" b="1" dirty="0" smtClean="0"/>
              <a:t>Functional Fixedness      </a:t>
            </a:r>
            <a:r>
              <a:rPr lang="en-US" dirty="0" smtClean="0">
                <a:sym typeface="Wingdings"/>
              </a:rPr>
              <a:t>      -</a:t>
            </a:r>
            <a:r>
              <a:rPr lang="en-US" dirty="0" smtClean="0"/>
              <a:t>limits </a:t>
            </a:r>
            <a:r>
              <a:rPr lang="en-US" dirty="0"/>
              <a:t>a person to using </a:t>
            </a:r>
            <a:r>
              <a:rPr lang="en-US" dirty="0" smtClean="0"/>
              <a:t>objects </a:t>
            </a:r>
            <a:r>
              <a:rPr lang="en-US" dirty="0"/>
              <a:t>only in the way </a:t>
            </a:r>
            <a:r>
              <a:rPr lang="en-US" dirty="0" smtClean="0"/>
              <a:t>they are traditionally </a:t>
            </a:r>
            <a:r>
              <a:rPr lang="en-US" dirty="0"/>
              <a:t>used.</a:t>
            </a:r>
            <a:endParaRPr lang="en-US" dirty="0" smtClean="0"/>
          </a:p>
          <a:p>
            <a:r>
              <a:rPr lang="en-US" b="1" dirty="0" smtClean="0"/>
              <a:t>Availability Heuristic</a:t>
            </a:r>
          </a:p>
          <a:p>
            <a:pPr lvl="1"/>
            <a:r>
              <a:rPr lang="en-US" dirty="0" smtClean="0"/>
              <a:t>judge base on </a:t>
            </a:r>
            <a:r>
              <a:rPr lang="en-US" u="sng" dirty="0" smtClean="0"/>
              <a:t>mentally available </a:t>
            </a:r>
            <a:r>
              <a:rPr lang="en-US" dirty="0" smtClean="0"/>
              <a:t>information</a:t>
            </a:r>
          </a:p>
          <a:p>
            <a:r>
              <a:rPr lang="en-US" b="1" dirty="0" smtClean="0"/>
              <a:t>Representative Heuristic</a:t>
            </a:r>
          </a:p>
          <a:p>
            <a:pPr lvl="1"/>
            <a:r>
              <a:rPr lang="en-US" dirty="0" smtClean="0"/>
              <a:t>judge based on our </a:t>
            </a:r>
            <a:r>
              <a:rPr lang="en-US" u="sng" dirty="0" smtClean="0"/>
              <a:t>prototypes</a:t>
            </a:r>
          </a:p>
          <a:p>
            <a:r>
              <a:rPr lang="en-US" b="1" dirty="0" smtClean="0"/>
              <a:t>Framing</a:t>
            </a:r>
          </a:p>
          <a:p>
            <a:pPr lvl="1"/>
            <a:r>
              <a:rPr lang="en-US" dirty="0" smtClean="0"/>
              <a:t>how an issue is </a:t>
            </a:r>
            <a:r>
              <a:rPr lang="en-US" b="1" u="sng" dirty="0" smtClean="0"/>
              <a:t>posed</a:t>
            </a:r>
            <a:r>
              <a:rPr lang="en-US" dirty="0" smtClean="0"/>
              <a:t> affect decisions &amp;                              judgments</a:t>
            </a:r>
            <a:endParaRPr lang="en-US" dirty="0"/>
          </a:p>
        </p:txBody>
      </p:sp>
      <p:pic>
        <p:nvPicPr>
          <p:cNvPr id="5" name="Picture 4" descr="candle_box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928" y="1129553"/>
            <a:ext cx="2841102" cy="557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ighsight_bia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682" y="4411143"/>
            <a:ext cx="3430156" cy="22309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dirty="0" smtClean="0"/>
              <a:t>Biases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318" y="1339157"/>
            <a:ext cx="4763873" cy="551884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Confirmation Bias</a:t>
            </a:r>
          </a:p>
          <a:p>
            <a:pPr lvl="1"/>
            <a:r>
              <a:rPr lang="en-US" dirty="0" smtClean="0"/>
              <a:t>seek out info that only further confirms our belief</a:t>
            </a:r>
          </a:p>
          <a:p>
            <a:r>
              <a:rPr lang="en-US" b="1" dirty="0" smtClean="0"/>
              <a:t>Belief Perseverance</a:t>
            </a:r>
          </a:p>
          <a:p>
            <a:pPr lvl="1"/>
            <a:r>
              <a:rPr lang="en-US" dirty="0" smtClean="0"/>
              <a:t>believe despite contradictory evidence</a:t>
            </a:r>
          </a:p>
          <a:p>
            <a:r>
              <a:rPr lang="en-US" b="1" dirty="0" smtClean="0"/>
              <a:t>Belief Bias</a:t>
            </a:r>
          </a:p>
          <a:p>
            <a:pPr lvl="1"/>
            <a:r>
              <a:rPr lang="en-US" dirty="0" smtClean="0"/>
              <a:t>having a belief in place biases us going into a situation and already sets us up to see things incorrectly</a:t>
            </a:r>
          </a:p>
          <a:p>
            <a:r>
              <a:rPr lang="en-US" b="1" dirty="0" smtClean="0"/>
              <a:t>Hindsight Bias</a:t>
            </a:r>
          </a:p>
          <a:p>
            <a:pPr lvl="1"/>
            <a:r>
              <a:rPr lang="en-US" dirty="0" smtClean="0"/>
              <a:t>looking back we feel we        </a:t>
            </a:r>
            <a:r>
              <a:rPr lang="en-US" dirty="0">
                <a:sym typeface="Wingdings"/>
              </a:rPr>
              <a:t></a:t>
            </a:r>
            <a:r>
              <a:rPr lang="en-US" dirty="0" smtClean="0"/>
              <a:t>  </a:t>
            </a:r>
            <a:r>
              <a:rPr lang="en-US" dirty="0" smtClean="0">
                <a:sym typeface="Wingdings"/>
              </a:rPr>
              <a:t>       </a:t>
            </a:r>
            <a:r>
              <a:rPr lang="en-US" dirty="0" smtClean="0"/>
              <a:t>“knew-it-all-along”</a:t>
            </a:r>
          </a:p>
          <a:p>
            <a:r>
              <a:rPr lang="en-US" b="1" dirty="0" smtClean="0"/>
              <a:t>Overconfidence Bias</a:t>
            </a:r>
          </a:p>
          <a:p>
            <a:pPr lvl="1"/>
            <a:r>
              <a:rPr lang="en-US" dirty="0" smtClean="0"/>
              <a:t>we overestimate the accuracy of our beliefs and judgments</a:t>
            </a:r>
            <a:endParaRPr lang="en-US" dirty="0"/>
          </a:p>
        </p:txBody>
      </p:sp>
      <p:pic>
        <p:nvPicPr>
          <p:cNvPr id="5" name="Picture 4" descr="ConfirmationBia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191" y="1339157"/>
            <a:ext cx="2959596" cy="294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21583"/>
            <a:ext cx="7556313" cy="995082"/>
          </a:xfrm>
        </p:spPr>
        <p:txBody>
          <a:bodyPr/>
          <a:lstStyle/>
          <a:p>
            <a:pPr algn="ctr"/>
            <a:r>
              <a:rPr lang="en-US" sz="5000" dirty="0" smtClean="0"/>
              <a:t>Creativity</a:t>
            </a:r>
            <a:endParaRPr lang="en-US" sz="5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016665"/>
            <a:ext cx="7558960" cy="887588"/>
          </a:xfrm>
        </p:spPr>
        <p:txBody>
          <a:bodyPr/>
          <a:lstStyle/>
          <a:p>
            <a:r>
              <a:rPr lang="en-US" dirty="0" smtClean="0"/>
              <a:t>Thinking about a problem or idea in a new or unusual way</a:t>
            </a:r>
            <a:endParaRPr lang="en-US" dirty="0"/>
          </a:p>
        </p:txBody>
      </p:sp>
      <p:pic>
        <p:nvPicPr>
          <p:cNvPr id="6" name="Picture 5" descr="convergent_diverg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500" y="5388618"/>
            <a:ext cx="2305841" cy="13835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333" y="1981200"/>
            <a:ext cx="3187872" cy="4144963"/>
          </a:xfrm>
        </p:spPr>
        <p:txBody>
          <a:bodyPr>
            <a:normAutofit/>
          </a:bodyPr>
          <a:lstStyle/>
          <a:p>
            <a:r>
              <a:rPr lang="en-US" dirty="0" smtClean="0"/>
              <a:t>Convergent thinkers vs. Divergent thinkers</a:t>
            </a:r>
          </a:p>
          <a:p>
            <a:r>
              <a:rPr lang="en-US" b="1" dirty="0" smtClean="0"/>
              <a:t>Brainstorm</a:t>
            </a:r>
          </a:p>
          <a:p>
            <a:pPr lvl="1"/>
            <a:r>
              <a:rPr lang="en-US" dirty="0" smtClean="0"/>
              <a:t>Used to </a:t>
            </a:r>
            <a:r>
              <a:rPr lang="en-US" u="sng" dirty="0" smtClean="0"/>
              <a:t>avoid</a:t>
            </a:r>
            <a:r>
              <a:rPr lang="en-US" dirty="0" smtClean="0"/>
              <a:t> confirmation or overconfidence biases</a:t>
            </a:r>
          </a:p>
          <a:p>
            <a:pPr lvl="1"/>
            <a:r>
              <a:rPr lang="en-US" dirty="0" smtClean="0"/>
              <a:t>Generate lots of ideas without evaluating them; evaluate </a:t>
            </a:r>
            <a:r>
              <a:rPr lang="en-US" i="1" dirty="0" smtClean="0"/>
              <a:t>after</a:t>
            </a:r>
            <a:r>
              <a:rPr lang="en-US" dirty="0" smtClean="0"/>
              <a:t> collecting as many as possible</a:t>
            </a:r>
          </a:p>
          <a:p>
            <a:endParaRPr lang="en-US" dirty="0"/>
          </a:p>
        </p:txBody>
      </p:sp>
      <p:pic>
        <p:nvPicPr>
          <p:cNvPr id="5" name="Picture 4" descr="convergent_divergen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334" y="1660571"/>
            <a:ext cx="3927506" cy="387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40233"/>
          </a:xfrm>
        </p:spPr>
        <p:txBody>
          <a:bodyPr/>
          <a:lstStyle/>
          <a:p>
            <a:pPr algn="ctr"/>
            <a:r>
              <a:rPr lang="en-US" sz="4500" dirty="0" smtClean="0"/>
              <a:t>Correlation vs. Causation</a:t>
            </a:r>
            <a:endParaRPr lang="en-US" sz="4500" dirty="0"/>
          </a:p>
        </p:txBody>
      </p:sp>
      <p:pic>
        <p:nvPicPr>
          <p:cNvPr id="5" name="Content Placeholder 4" descr="Correlation-vs-Causa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63" r="-18363"/>
          <a:stretch>
            <a:fillRect/>
          </a:stretch>
        </p:blipFill>
        <p:spPr>
          <a:xfrm>
            <a:off x="-460917" y="1358676"/>
            <a:ext cx="9799847" cy="537563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974704"/>
            <a:ext cx="7558960" cy="929549"/>
          </a:xfrm>
        </p:spPr>
        <p:txBody>
          <a:bodyPr/>
          <a:lstStyle/>
          <a:p>
            <a:pPr algn="ctr"/>
            <a:r>
              <a:rPr lang="en-US" dirty="0" smtClean="0"/>
              <a:t>Remember that correlation NEVER means causation, only suggests that there might be a relationship…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-150107"/>
            <a:ext cx="7556313" cy="1282177"/>
          </a:xfrm>
        </p:spPr>
        <p:txBody>
          <a:bodyPr/>
          <a:lstStyle/>
          <a:p>
            <a:pPr algn="ctr"/>
            <a:r>
              <a:rPr lang="en-US" sz="5500" dirty="0" smtClean="0"/>
              <a:t>Language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20" y="1780940"/>
            <a:ext cx="7215818" cy="5077061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Phonemes vs. Morphemes</a:t>
            </a:r>
          </a:p>
          <a:p>
            <a:pPr lvl="1"/>
            <a:r>
              <a:rPr lang="en-US" u="sng" dirty="0" smtClean="0"/>
              <a:t>Phonemes</a:t>
            </a:r>
            <a:r>
              <a:rPr lang="en-US" dirty="0" smtClean="0"/>
              <a:t> – basic sound units (think “phone” or “Phonics”)</a:t>
            </a:r>
            <a:endParaRPr lang="en-US" dirty="0"/>
          </a:p>
          <a:p>
            <a:pPr lvl="1"/>
            <a:r>
              <a:rPr lang="en-US" u="sng" dirty="0" smtClean="0"/>
              <a:t>Morphemes</a:t>
            </a:r>
            <a:r>
              <a:rPr lang="en-US" dirty="0" smtClean="0"/>
              <a:t> – made up of phonemes, smallest units of meaningful speech (simple words, prefix/suffix – think M for Morpheme &amp; M for Meaning)</a:t>
            </a:r>
          </a:p>
          <a:p>
            <a:r>
              <a:rPr lang="en-US" b="1" dirty="0" smtClean="0"/>
              <a:t>Grammar </a:t>
            </a:r>
            <a:r>
              <a:rPr lang="en-US" dirty="0" smtClean="0"/>
              <a:t>– set of </a:t>
            </a:r>
            <a:r>
              <a:rPr lang="en-US" i="1" dirty="0" smtClean="0"/>
              <a:t>rules</a:t>
            </a:r>
            <a:r>
              <a:rPr lang="en-US" dirty="0" smtClean="0"/>
              <a:t> on sounds/word combination</a:t>
            </a:r>
          </a:p>
          <a:p>
            <a:r>
              <a:rPr lang="en-US" b="1" dirty="0" smtClean="0"/>
              <a:t>Syntax </a:t>
            </a:r>
            <a:r>
              <a:rPr lang="en-US" dirty="0" smtClean="0"/>
              <a:t>– </a:t>
            </a:r>
            <a:r>
              <a:rPr lang="en-US" i="1" dirty="0" smtClean="0"/>
              <a:t>order </a:t>
            </a:r>
            <a:r>
              <a:rPr lang="en-US" dirty="0" smtClean="0"/>
              <a:t>of words</a:t>
            </a:r>
            <a:r>
              <a:rPr lang="en-US" dirty="0"/>
              <a:t> </a:t>
            </a:r>
            <a:r>
              <a:rPr lang="en-US" dirty="0" smtClean="0"/>
              <a:t>(like adjective before nouns,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S</a:t>
            </a:r>
            <a:r>
              <a:rPr lang="en-US" b="1" u="sng" dirty="0" smtClean="0"/>
              <a:t>eman</a:t>
            </a:r>
            <a:r>
              <a:rPr lang="en-US" b="1" dirty="0" smtClean="0"/>
              <a:t>tics </a:t>
            </a:r>
            <a:r>
              <a:rPr lang="en-US" dirty="0" smtClean="0"/>
              <a:t>– rules that help derive </a:t>
            </a:r>
            <a:r>
              <a:rPr lang="en-US" i="1" dirty="0" smtClean="0"/>
              <a:t>meaning.                        </a:t>
            </a:r>
            <a:r>
              <a:rPr lang="en-US" dirty="0" smtClean="0"/>
              <a:t>(The word </a:t>
            </a:r>
            <a:r>
              <a:rPr lang="en-US" b="1" u="sng" dirty="0" smtClean="0"/>
              <a:t>mean</a:t>
            </a:r>
            <a:r>
              <a:rPr lang="en-US" dirty="0" smtClean="0"/>
              <a:t> is hidden in the word semantic)</a:t>
            </a:r>
            <a:endParaRPr lang="en-US" i="1" dirty="0" smtClean="0"/>
          </a:p>
          <a:p>
            <a:r>
              <a:rPr lang="en-US" b="1" dirty="0" smtClean="0"/>
              <a:t>Theories of Language Acquisition</a:t>
            </a:r>
          </a:p>
          <a:p>
            <a:pPr lvl="1"/>
            <a:r>
              <a:rPr lang="en-US" dirty="0" smtClean="0"/>
              <a:t>Acquire language from others around us; </a:t>
            </a:r>
            <a:r>
              <a:rPr lang="en-US" i="1" dirty="0" smtClean="0"/>
              <a:t>Naturists</a:t>
            </a:r>
            <a:r>
              <a:rPr lang="en-US" dirty="0" smtClean="0"/>
              <a:t>- innate predisposition (</a:t>
            </a:r>
            <a:r>
              <a:rPr lang="en-US" b="1" dirty="0" smtClean="0"/>
              <a:t>Chomsky</a:t>
            </a:r>
            <a:r>
              <a:rPr lang="en-US" dirty="0" smtClean="0"/>
              <a:t>); </a:t>
            </a:r>
            <a:r>
              <a:rPr lang="en-US" i="1" dirty="0" smtClean="0"/>
              <a:t>Nurture </a:t>
            </a:r>
            <a:r>
              <a:rPr lang="en-US" dirty="0" smtClean="0"/>
              <a:t>- (</a:t>
            </a:r>
            <a:r>
              <a:rPr lang="en-US" b="1" dirty="0" smtClean="0"/>
              <a:t>Skinner</a:t>
            </a:r>
            <a:r>
              <a:rPr lang="en-US" dirty="0" smtClean="0"/>
              <a:t>) reinforcement, association, and imitation; </a:t>
            </a:r>
            <a:r>
              <a:rPr lang="en-US" b="1" dirty="0" smtClean="0"/>
              <a:t>TODAY </a:t>
            </a:r>
            <a:r>
              <a:rPr lang="en-US" dirty="0" smtClean="0"/>
              <a:t>– combination of nature/nurture</a:t>
            </a:r>
          </a:p>
          <a:p>
            <a:pPr lvl="1"/>
            <a:r>
              <a:rPr lang="en-US" b="1" dirty="0" smtClean="0"/>
              <a:t>Critical period </a:t>
            </a:r>
            <a:r>
              <a:rPr lang="en-US" dirty="0" smtClean="0"/>
              <a:t>– if not exposed to language before adolescence, will be unable to acquire language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74" y="1132071"/>
            <a:ext cx="7756115" cy="510812"/>
          </a:xfrm>
        </p:spPr>
        <p:txBody>
          <a:bodyPr/>
          <a:lstStyle/>
          <a:p>
            <a:pPr algn="ctr"/>
            <a:r>
              <a:rPr lang="en-US" dirty="0"/>
              <a:t>can be written, spoken and/or gestured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037" y="1780974"/>
            <a:ext cx="1872963" cy="261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5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u="sng" dirty="0" smtClean="0"/>
              <a:t>Language</a:t>
            </a:r>
            <a:endParaRPr lang="en-US" sz="44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098" y="2346975"/>
            <a:ext cx="8724676" cy="4311594"/>
          </a:xfrm>
        </p:spPr>
        <p:txBody>
          <a:bodyPr>
            <a:normAutofit/>
          </a:bodyPr>
          <a:lstStyle/>
          <a:p>
            <a:r>
              <a:rPr lang="en-US" b="1" dirty="0" smtClean="0"/>
              <a:t>Babbling</a:t>
            </a:r>
            <a:r>
              <a:rPr lang="en-US" dirty="0"/>
              <a:t> </a:t>
            </a:r>
            <a:r>
              <a:rPr lang="en-US" dirty="0" smtClean="0"/>
              <a:t>– begins </a:t>
            </a:r>
            <a:r>
              <a:rPr lang="en-US" dirty="0"/>
              <a:t>@ 4 months; production of phonemes; @ 10 months becomes narrowed to phonemes baby is exposed </a:t>
            </a:r>
            <a:r>
              <a:rPr lang="en-US" dirty="0" smtClean="0"/>
              <a:t>to on a regular basis</a:t>
            </a:r>
            <a:endParaRPr lang="en-US" dirty="0"/>
          </a:p>
          <a:p>
            <a:r>
              <a:rPr lang="en-US" b="1" dirty="0" smtClean="0"/>
              <a:t>One-word stage</a:t>
            </a:r>
            <a:r>
              <a:rPr lang="en-US" dirty="0" smtClean="0"/>
              <a:t> – @ about a year; one word (“go!”, “stay”, “no”)</a:t>
            </a:r>
          </a:p>
          <a:p>
            <a:r>
              <a:rPr lang="en-US" b="1" dirty="0" smtClean="0"/>
              <a:t>Two-word </a:t>
            </a:r>
            <a:r>
              <a:rPr lang="en-US" i="1" dirty="0" smtClean="0"/>
              <a:t>“Telegraphic speech” </a:t>
            </a:r>
            <a:r>
              <a:rPr lang="en-US" dirty="0" smtClean="0"/>
              <a:t>– @ </a:t>
            </a:r>
            <a:r>
              <a:rPr lang="en-US" dirty="0"/>
              <a:t>about 2 </a:t>
            </a:r>
            <a:r>
              <a:rPr lang="en-US" dirty="0" err="1"/>
              <a:t>yrs</a:t>
            </a:r>
            <a:r>
              <a:rPr lang="en-US" dirty="0"/>
              <a:t>; two-word sentences; “eat cookie”</a:t>
            </a:r>
          </a:p>
          <a:p>
            <a:pPr lvl="1"/>
            <a:r>
              <a:rPr lang="en-US" dirty="0" smtClean="0"/>
              <a:t>Between ages 2-3, vocabulary grows drastically as does sentence length, etc.  “Language boom”</a:t>
            </a:r>
            <a:endParaRPr lang="en-US" dirty="0"/>
          </a:p>
          <a:p>
            <a:r>
              <a:rPr lang="en-US" b="1" dirty="0"/>
              <a:t>Overgeneralization</a:t>
            </a:r>
            <a:r>
              <a:rPr lang="en-US" dirty="0"/>
              <a:t> (</a:t>
            </a:r>
            <a:r>
              <a:rPr lang="en-US" dirty="0" err="1"/>
              <a:t>overregularization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Applying grammatical rules without making appropriate exceptions “I </a:t>
            </a:r>
            <a:r>
              <a:rPr lang="en-US" b="1" i="1" u="sng" dirty="0" err="1" smtClean="0"/>
              <a:t>goed</a:t>
            </a:r>
            <a:r>
              <a:rPr lang="en-US" dirty="0" smtClean="0"/>
              <a:t> to the store”…overgeneralizing adding “</a:t>
            </a:r>
            <a:r>
              <a:rPr lang="en-US" dirty="0" err="1" smtClean="0"/>
              <a:t>ed</a:t>
            </a:r>
            <a:r>
              <a:rPr lang="en-US" dirty="0" smtClean="0"/>
              <a:t>” to make something past tense, instead of  changing word to “went”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Acquisition Stages</a:t>
            </a:r>
            <a:endParaRPr lang="en-US" dirty="0"/>
          </a:p>
        </p:txBody>
      </p:sp>
      <p:pic>
        <p:nvPicPr>
          <p:cNvPr id="5" name="Picture 4" descr="language_dev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308" y="259711"/>
            <a:ext cx="4330973" cy="20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4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8A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11911"/>
            <a:ext cx="8022071" cy="473045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8800" dirty="0" smtClean="0"/>
              <a:t>Motivation &amp; Emotion</a:t>
            </a:r>
          </a:p>
          <a:p>
            <a:pPr marL="0" indent="0" algn="ctr">
              <a:buNone/>
            </a:pPr>
            <a:r>
              <a:rPr lang="en-US" sz="7800" i="1" dirty="0" smtClean="0"/>
              <a:t>Motivation</a:t>
            </a:r>
          </a:p>
          <a:p>
            <a:pPr marL="0" indent="0" algn="ctr">
              <a:buNone/>
            </a:pPr>
            <a:r>
              <a:rPr lang="en-US" sz="8800" dirty="0" smtClean="0"/>
              <a:t>6 – 8%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2349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Motivation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need or desire that energizes and directs behavior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66" b="-10251"/>
          <a:stretch/>
        </p:blipFill>
        <p:spPr bwMode="auto">
          <a:xfrm>
            <a:off x="681918" y="1890889"/>
            <a:ext cx="7556313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119" y="3579062"/>
            <a:ext cx="2920008" cy="22420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726754" y="6062498"/>
            <a:ext cx="3255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Homeostasis – balance </a:t>
            </a:r>
            <a:endParaRPr lang="en-US" sz="2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8444" y="4139574"/>
            <a:ext cx="2836334" cy="16815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98444" y="6006053"/>
            <a:ext cx="2836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Incentive 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89" y="4202380"/>
            <a:ext cx="2596444" cy="16790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7407" y="6006053"/>
            <a:ext cx="197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Instinct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53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67418"/>
          </a:xfrm>
        </p:spPr>
        <p:txBody>
          <a:bodyPr/>
          <a:lstStyle/>
          <a:p>
            <a:pPr algn="ctr"/>
            <a:r>
              <a:rPr lang="en-US" sz="4500" dirty="0" smtClean="0"/>
              <a:t>Hierarchy of Motives</a:t>
            </a:r>
            <a:endParaRPr lang="en-US" sz="4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001889"/>
            <a:ext cx="7558960" cy="902364"/>
          </a:xfrm>
        </p:spPr>
        <p:txBody>
          <a:bodyPr/>
          <a:lstStyle/>
          <a:p>
            <a:pPr algn="ctr"/>
            <a:r>
              <a:rPr lang="en-US" dirty="0" smtClean="0"/>
              <a:t>most basic needs must be satisfied first,              before you can move up the pyramid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167" r="-50167"/>
          <a:stretch>
            <a:fillRect/>
          </a:stretch>
        </p:blipFill>
        <p:spPr bwMode="auto">
          <a:xfrm>
            <a:off x="197556" y="1896534"/>
            <a:ext cx="8823740" cy="484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1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7645"/>
            <a:ext cx="5514392" cy="47006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Hunger</a:t>
            </a:r>
            <a:endParaRPr lang="en-US" sz="5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glucose and hormone levels fluctuate to tell us to start or stop eating, thus affecting our hunger.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r="272"/>
          <a:stretch/>
        </p:blipFill>
        <p:spPr bwMode="auto">
          <a:xfrm>
            <a:off x="5065885" y="2037644"/>
            <a:ext cx="4007557" cy="460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1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500" dirty="0" smtClean="0"/>
              <a:t>Eating Disorders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463" y="1517650"/>
            <a:ext cx="4336093" cy="534035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Anorexia (nervosa) </a:t>
            </a:r>
            <a:r>
              <a:rPr lang="en-US" dirty="0" smtClean="0"/>
              <a:t>– already underweight, but still starving oneself</a:t>
            </a:r>
          </a:p>
          <a:p>
            <a:r>
              <a:rPr lang="en-US" b="1" dirty="0" smtClean="0"/>
              <a:t>Bulimia (nervosa) </a:t>
            </a:r>
            <a:r>
              <a:rPr lang="en-US" dirty="0" smtClean="0"/>
              <a:t>– eating then throwing up or abusing laxatives to get rid of food</a:t>
            </a:r>
          </a:p>
          <a:p>
            <a:r>
              <a:rPr lang="en-US" b="1" dirty="0" smtClean="0"/>
              <a:t>Binge-eating disorder </a:t>
            </a:r>
            <a:r>
              <a:rPr lang="en-US" dirty="0" smtClean="0"/>
              <a:t>– eating a lot of unhealthy foods at once, then feeling guilty</a:t>
            </a:r>
          </a:p>
          <a:p>
            <a:r>
              <a:rPr lang="en-US" b="1" dirty="0" smtClean="0"/>
              <a:t>Obesity</a:t>
            </a:r>
            <a:r>
              <a:rPr lang="en-US" dirty="0" smtClean="0"/>
              <a:t> – have a BMI of 30 or more</a:t>
            </a:r>
          </a:p>
          <a:p>
            <a:r>
              <a:rPr lang="en-US" b="1" dirty="0" smtClean="0"/>
              <a:t>Set Point </a:t>
            </a:r>
            <a:r>
              <a:rPr lang="en-US" dirty="0" smtClean="0"/>
              <a:t>– your body’s preferred weight; it will sabotage efforts to go above or below </a:t>
            </a:r>
            <a:endParaRPr lang="en-US" dirty="0"/>
          </a:p>
        </p:txBody>
      </p:sp>
      <p:pic>
        <p:nvPicPr>
          <p:cNvPr id="5" name="Picture 4" descr="anorexic-bulimic_se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323" y="1545872"/>
            <a:ext cx="4279900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1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853307"/>
          </a:xfrm>
        </p:spPr>
        <p:txBody>
          <a:bodyPr/>
          <a:lstStyle/>
          <a:p>
            <a:pPr algn="ctr"/>
            <a:r>
              <a:rPr lang="en-US" sz="5500" dirty="0" smtClean="0"/>
              <a:t>Sexual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000" y="1129552"/>
            <a:ext cx="8791222" cy="5728447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Sexual response cycle </a:t>
            </a:r>
          </a:p>
          <a:p>
            <a:pPr lvl="1"/>
            <a:r>
              <a:rPr lang="en-US" sz="2000" dirty="0" smtClean="0"/>
              <a:t> excitement, plateau, orgasm, resolution</a:t>
            </a:r>
          </a:p>
          <a:p>
            <a:r>
              <a:rPr lang="en-US" sz="2400" b="1" dirty="0" smtClean="0"/>
              <a:t>Hormones</a:t>
            </a:r>
          </a:p>
          <a:p>
            <a:pPr lvl="1"/>
            <a:r>
              <a:rPr lang="en-US" sz="2000" dirty="0" smtClean="0"/>
              <a:t>testosterone = males; estrogens = females</a:t>
            </a:r>
          </a:p>
          <a:p>
            <a:r>
              <a:rPr lang="en-US" sz="2400" dirty="0" smtClean="0"/>
              <a:t>Psychologically you can </a:t>
            </a:r>
            <a:r>
              <a:rPr lang="en-US" sz="2400" b="1" dirty="0" smtClean="0"/>
              <a:t>respond</a:t>
            </a:r>
            <a:r>
              <a:rPr lang="en-US" sz="2400" dirty="0" smtClean="0"/>
              <a:t> to external and imagined stimuli</a:t>
            </a:r>
          </a:p>
          <a:p>
            <a:r>
              <a:rPr lang="en-US" sz="2400" b="1" dirty="0" smtClean="0"/>
              <a:t>Sexual Orientation </a:t>
            </a:r>
            <a:r>
              <a:rPr lang="en-US" sz="2400" dirty="0" smtClean="0"/>
              <a:t>– Straight (heterosexual) or LGBTQ</a:t>
            </a:r>
          </a:p>
          <a:p>
            <a:pPr lvl="1"/>
            <a:r>
              <a:rPr lang="en-US" sz="2000" dirty="0" smtClean="0"/>
              <a:t>biological evidence of differences                                                     between hetero- and homosexuals</a:t>
            </a:r>
          </a:p>
          <a:p>
            <a:pPr lvl="1"/>
            <a:r>
              <a:rPr lang="en-US" sz="2000" dirty="0" smtClean="0"/>
              <a:t>also seen in animals, not just humans</a:t>
            </a:r>
          </a:p>
          <a:p>
            <a:pPr lvl="1"/>
            <a:r>
              <a:rPr lang="en-US" sz="2000" dirty="0" smtClean="0"/>
              <a:t>cultural influences</a:t>
            </a:r>
          </a:p>
          <a:p>
            <a:pPr lvl="1"/>
            <a:r>
              <a:rPr lang="en-US" sz="2000" dirty="0" smtClean="0"/>
              <a:t>genetic and environmental influences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445" y="4598641"/>
            <a:ext cx="3273777" cy="218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0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76804"/>
            <a:ext cx="7556313" cy="825085"/>
          </a:xfrm>
        </p:spPr>
        <p:txBody>
          <a:bodyPr/>
          <a:lstStyle/>
          <a:p>
            <a:pPr algn="ctr"/>
            <a:r>
              <a:rPr lang="en-US" sz="5500" dirty="0" smtClean="0"/>
              <a:t>Need to Belong</a:t>
            </a:r>
            <a:endParaRPr lang="en-US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5" y="1495778"/>
            <a:ext cx="4383969" cy="510822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aided survival of our ancestors</a:t>
            </a:r>
          </a:p>
          <a:p>
            <a:r>
              <a:rPr lang="en-US" sz="2800" dirty="0" smtClean="0"/>
              <a:t>the need to belong colors our thoughts &amp; emotions</a:t>
            </a:r>
          </a:p>
          <a:p>
            <a:r>
              <a:rPr lang="en-US" sz="2800" dirty="0" smtClean="0"/>
              <a:t>makes us sustain relationships</a:t>
            </a:r>
          </a:p>
          <a:p>
            <a:r>
              <a:rPr lang="en-US" sz="2800" dirty="0" smtClean="0"/>
              <a:t>becomes painful if we are ostracized 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686" r="3679"/>
          <a:stretch/>
        </p:blipFill>
        <p:spPr>
          <a:xfrm>
            <a:off x="5136444" y="3997218"/>
            <a:ext cx="3824112" cy="28163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4950"/>
          <a:stretch/>
        </p:blipFill>
        <p:spPr>
          <a:xfrm>
            <a:off x="5418666" y="1140423"/>
            <a:ext cx="3429000" cy="2782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7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u="sng" dirty="0" smtClean="0"/>
              <a:t>Unit 8B</a:t>
            </a:r>
            <a:endParaRPr lang="en-US" sz="60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721556"/>
            <a:ext cx="8022071" cy="4981222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10700" dirty="0" smtClean="0"/>
              <a:t>Motivation &amp; Emotion</a:t>
            </a:r>
          </a:p>
          <a:p>
            <a:pPr marL="0" indent="0" algn="ctr">
              <a:buNone/>
            </a:pPr>
            <a:r>
              <a:rPr lang="en-US" sz="8800" i="1" dirty="0" smtClean="0"/>
              <a:t>Emotions, Stress &amp; Health</a:t>
            </a:r>
          </a:p>
          <a:p>
            <a:pPr marL="0" indent="0" algn="ctr">
              <a:buNone/>
            </a:pPr>
            <a:r>
              <a:rPr lang="en-US" sz="8800" dirty="0" smtClean="0"/>
              <a:t>6 – 8%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269873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dvantage">
    <a:dk1>
      <a:sysClr val="windowText" lastClr="000000"/>
    </a:dk1>
    <a:lt1>
      <a:sysClr val="window" lastClr="FFFFFF"/>
    </a:lt1>
    <a:dk2>
      <a:srgbClr val="2B142D"/>
    </a:dk2>
    <a:lt2>
      <a:srgbClr val="C3AFCC"/>
    </a:lt2>
    <a:accent1>
      <a:srgbClr val="663366"/>
    </a:accent1>
    <a:accent2>
      <a:srgbClr val="330F42"/>
    </a:accent2>
    <a:accent3>
      <a:srgbClr val="666699"/>
    </a:accent3>
    <a:accent4>
      <a:srgbClr val="999966"/>
    </a:accent4>
    <a:accent5>
      <a:srgbClr val="F7901E"/>
    </a:accent5>
    <a:accent6>
      <a:srgbClr val="A3A101"/>
    </a:accent6>
    <a:hlink>
      <a:srgbClr val="BC5FBC"/>
    </a:hlink>
    <a:folHlink>
      <a:srgbClr val="9775A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12656</TotalTime>
  <Words>6051</Words>
  <Application>Microsoft Office PowerPoint</Application>
  <PresentationFormat>On-screen Show (4:3)</PresentationFormat>
  <Paragraphs>925</Paragraphs>
  <Slides>154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154</vt:i4>
      </vt:variant>
    </vt:vector>
  </HeadingPairs>
  <TitlesOfParts>
    <vt:vector size="159" baseType="lpstr">
      <vt:lpstr>Arial</vt:lpstr>
      <vt:lpstr>Calibri</vt:lpstr>
      <vt:lpstr>Rockwell</vt:lpstr>
      <vt:lpstr>Wingdings</vt:lpstr>
      <vt:lpstr>Advantage</vt:lpstr>
      <vt:lpstr>AP Psychology  Review</vt:lpstr>
      <vt:lpstr>Unit 1</vt:lpstr>
      <vt:lpstr>PowerPoint Presentation</vt:lpstr>
      <vt:lpstr>Perspectives</vt:lpstr>
      <vt:lpstr>Important People</vt:lpstr>
      <vt:lpstr>Unit 2</vt:lpstr>
      <vt:lpstr>Descriptive Research</vt:lpstr>
      <vt:lpstr>Population &amp; Random Sampling</vt:lpstr>
      <vt:lpstr>Correlation vs. Causation</vt:lpstr>
      <vt:lpstr>Single Blind vs. Double Blind  Experiments</vt:lpstr>
      <vt:lpstr>Variables</vt:lpstr>
      <vt:lpstr>Measures of Central Tendency</vt:lpstr>
      <vt:lpstr>Standard Deviation</vt:lpstr>
      <vt:lpstr>Statistics</vt:lpstr>
      <vt:lpstr>Ethics</vt:lpstr>
      <vt:lpstr>Unit 3A</vt:lpstr>
      <vt:lpstr>Neuron</vt:lpstr>
      <vt:lpstr>Neurotransmitters</vt:lpstr>
      <vt:lpstr>Neurotransmitter Activity </vt:lpstr>
      <vt:lpstr>Nervous System</vt:lpstr>
      <vt:lpstr>Sympathetic vs. Parasympathetic Nervous System</vt:lpstr>
      <vt:lpstr>Simple Reflex</vt:lpstr>
      <vt:lpstr>Endocrine System</vt:lpstr>
      <vt:lpstr>Unit 3B</vt:lpstr>
      <vt:lpstr>Tools of Discovery</vt:lpstr>
      <vt:lpstr>The Brain</vt:lpstr>
      <vt:lpstr>The Brain</vt:lpstr>
      <vt:lpstr>Older Brain Structures</vt:lpstr>
      <vt:lpstr>Limbic System</vt:lpstr>
      <vt:lpstr>Additional Diagrams of the Brain</vt:lpstr>
      <vt:lpstr>PowerPoint Presentation</vt:lpstr>
      <vt:lpstr>Cerebral Cortex and Lobes</vt:lpstr>
      <vt:lpstr>Motor &amp; (Somato)sensory Cortexes</vt:lpstr>
      <vt:lpstr>Language Areas</vt:lpstr>
      <vt:lpstr>Split Brain </vt:lpstr>
      <vt:lpstr>Unit 3C</vt:lpstr>
      <vt:lpstr>Twin Studies </vt:lpstr>
      <vt:lpstr>Heritability</vt:lpstr>
      <vt:lpstr>Evolutionary Psychologists</vt:lpstr>
      <vt:lpstr>Unit 4</vt:lpstr>
      <vt:lpstr>Senses</vt:lpstr>
      <vt:lpstr>Thresholds</vt:lpstr>
      <vt:lpstr>Vision </vt:lpstr>
      <vt:lpstr>Vision </vt:lpstr>
      <vt:lpstr>Rods &amp; Cones</vt:lpstr>
      <vt:lpstr>Spectrum of  Electromagnetic Energy</vt:lpstr>
      <vt:lpstr>Color Vision Theories</vt:lpstr>
      <vt:lpstr>Audition</vt:lpstr>
      <vt:lpstr>Audition</vt:lpstr>
      <vt:lpstr>Pitch Perception</vt:lpstr>
      <vt:lpstr>Hearing Loss</vt:lpstr>
      <vt:lpstr>Touch</vt:lpstr>
      <vt:lpstr>Taste</vt:lpstr>
      <vt:lpstr>Olfaction (Smell)</vt:lpstr>
      <vt:lpstr>Kinesthesis</vt:lpstr>
      <vt:lpstr>Vestibular </vt:lpstr>
      <vt:lpstr>Pain</vt:lpstr>
      <vt:lpstr>Perception</vt:lpstr>
      <vt:lpstr>Grouping Principles</vt:lpstr>
      <vt:lpstr>Monocular Depth Cues</vt:lpstr>
      <vt:lpstr>Constancy</vt:lpstr>
      <vt:lpstr>Extrasensory Perception (ESP)</vt:lpstr>
      <vt:lpstr>Unit 5</vt:lpstr>
      <vt:lpstr>Sleep Stages</vt:lpstr>
      <vt:lpstr>REM &amp; NREM Sleep</vt:lpstr>
      <vt:lpstr>Sleep Disorders</vt:lpstr>
      <vt:lpstr>Dreams</vt:lpstr>
      <vt:lpstr>Hypnosis</vt:lpstr>
      <vt:lpstr>Drugs</vt:lpstr>
      <vt:lpstr>Drug Classifications &amp; Their Effects</vt:lpstr>
      <vt:lpstr>Unit 6</vt:lpstr>
      <vt:lpstr>Associative Learning</vt:lpstr>
      <vt:lpstr>Associative Learning</vt:lpstr>
      <vt:lpstr>Acquiring &amp; Maintaining Behaviors</vt:lpstr>
      <vt:lpstr>Schedules of Reinforcement</vt:lpstr>
      <vt:lpstr>Motivation</vt:lpstr>
      <vt:lpstr>Observational Learning</vt:lpstr>
      <vt:lpstr>Unit 7A</vt:lpstr>
      <vt:lpstr>Memory Model</vt:lpstr>
      <vt:lpstr>Three-Stage Model</vt:lpstr>
      <vt:lpstr>Organization of Memory</vt:lpstr>
      <vt:lpstr>Biology of Long-Term Memory</vt:lpstr>
      <vt:lpstr>Retrieving Memories</vt:lpstr>
      <vt:lpstr>Unit 7B</vt:lpstr>
      <vt:lpstr>Thinking</vt:lpstr>
      <vt:lpstr>Thinking</vt:lpstr>
      <vt:lpstr>Obstacles to Problem Solving</vt:lpstr>
      <vt:lpstr>Biases</vt:lpstr>
      <vt:lpstr>Creativity</vt:lpstr>
      <vt:lpstr>Language</vt:lpstr>
      <vt:lpstr>Language</vt:lpstr>
      <vt:lpstr>Unit 8A</vt:lpstr>
      <vt:lpstr>Motivation</vt:lpstr>
      <vt:lpstr>Hierarchy of Motives</vt:lpstr>
      <vt:lpstr>Hunger</vt:lpstr>
      <vt:lpstr>Eating Disorders</vt:lpstr>
      <vt:lpstr>Sexual</vt:lpstr>
      <vt:lpstr>Need to Belong</vt:lpstr>
      <vt:lpstr>Unit 8B</vt:lpstr>
      <vt:lpstr>Theories of Emotion</vt:lpstr>
      <vt:lpstr>Autonomic Division of the Nervous System</vt:lpstr>
      <vt:lpstr>Stress</vt:lpstr>
      <vt:lpstr>Unit 9</vt:lpstr>
      <vt:lpstr>Main Questions</vt:lpstr>
      <vt:lpstr>Where we all began…</vt:lpstr>
      <vt:lpstr>Schemas</vt:lpstr>
      <vt:lpstr>Piaget’s Cognitive Development</vt:lpstr>
      <vt:lpstr>Social Development</vt:lpstr>
      <vt:lpstr>Gender</vt:lpstr>
      <vt:lpstr>Adolescence</vt:lpstr>
      <vt:lpstr>Erikson’s Stages of       Psychosocial Development</vt:lpstr>
      <vt:lpstr>Kohlberg’s Stages of           Moral Development</vt:lpstr>
      <vt:lpstr>Adulthood</vt:lpstr>
      <vt:lpstr>Studying Age Changes Across the Lifespan</vt:lpstr>
      <vt:lpstr>Unit 10</vt:lpstr>
      <vt:lpstr>Sigmund Freud: </vt:lpstr>
      <vt:lpstr>Sigmund Freud: </vt:lpstr>
      <vt:lpstr>Freud’s Psychosexual Stages</vt:lpstr>
      <vt:lpstr>Neo-Freudians</vt:lpstr>
      <vt:lpstr>Behavioral Approach</vt:lpstr>
      <vt:lpstr>Humanistic Approach</vt:lpstr>
      <vt:lpstr>PowerPoint Presentation</vt:lpstr>
      <vt:lpstr>Cognitive &amp; Social-Learning</vt:lpstr>
      <vt:lpstr>Cognitive &amp; Social-Learning</vt:lpstr>
      <vt:lpstr>The Big Five</vt:lpstr>
      <vt:lpstr>Unit 11</vt:lpstr>
      <vt:lpstr>Assessing &amp; Testing Intelligence</vt:lpstr>
      <vt:lpstr>Types of Intelligence</vt:lpstr>
      <vt:lpstr>Multiple Intelligence</vt:lpstr>
      <vt:lpstr>Heredity/Environment on Intelligence</vt:lpstr>
      <vt:lpstr>Unit 12</vt:lpstr>
      <vt:lpstr>What is disordered behavior?</vt:lpstr>
      <vt:lpstr>Diagnosing</vt:lpstr>
      <vt:lpstr>Anxiety Disorders</vt:lpstr>
      <vt:lpstr>Somatoform Disorders</vt:lpstr>
      <vt:lpstr>Dissociative Disorders</vt:lpstr>
      <vt:lpstr>Mood Disorders</vt:lpstr>
      <vt:lpstr>Schizophrenia</vt:lpstr>
      <vt:lpstr>Personality Disorders</vt:lpstr>
      <vt:lpstr>Unit 13</vt:lpstr>
      <vt:lpstr>Psychological Therapies</vt:lpstr>
      <vt:lpstr>Psychological Therapies</vt:lpstr>
      <vt:lpstr>Psychological Therapies</vt:lpstr>
      <vt:lpstr>Psychological Therapies</vt:lpstr>
      <vt:lpstr>Psychological Therapies</vt:lpstr>
      <vt:lpstr>Biomedical Therapies</vt:lpstr>
      <vt:lpstr>Biomedical Therapies</vt:lpstr>
      <vt:lpstr>Biomedical Therapies</vt:lpstr>
      <vt:lpstr>Biomedical Therapies</vt:lpstr>
      <vt:lpstr>Unit 14</vt:lpstr>
      <vt:lpstr>Social Thinking</vt:lpstr>
      <vt:lpstr>Social Influence</vt:lpstr>
      <vt:lpstr>Social Relations</vt:lpstr>
      <vt:lpstr>Miscellaneous Terms to Know</vt:lpstr>
    </vt:vector>
  </TitlesOfParts>
  <Company>School Board of Broward County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West Broward High School</dc:creator>
  <cp:lastModifiedBy>Debes John</cp:lastModifiedBy>
  <cp:revision>141</cp:revision>
  <dcterms:created xsi:type="dcterms:W3CDTF">2014-04-17T12:22:41Z</dcterms:created>
  <dcterms:modified xsi:type="dcterms:W3CDTF">2016-04-13T12:00:53Z</dcterms:modified>
</cp:coreProperties>
</file>